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9"/>
  </p:notesMasterIdLst>
  <p:sldIdLst>
    <p:sldId id="306" r:id="rId2"/>
    <p:sldId id="256" r:id="rId3"/>
    <p:sldId id="264" r:id="rId4"/>
    <p:sldId id="262" r:id="rId5"/>
    <p:sldId id="263" r:id="rId6"/>
    <p:sldId id="261" r:id="rId7"/>
    <p:sldId id="260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4" r:id="rId36"/>
    <p:sldId id="293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258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FA930-04EF-4EF1-BA51-23C79E04C00D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A106E-A4A7-48E9-9D3F-6FDE73DB88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26608E-39AE-4174-8E19-1DE20AA07DA5}" type="slidenum">
              <a:rPr lang="en-US"/>
              <a:pPr/>
              <a:t>1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755" rIns="9375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EF8F2B-D0E2-4B5C-AFB5-817C41A08AC4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Prepared  By:  T.Anandhi(Guest Lecturer),dept. of Comp.Sc, PAC,Cuddalore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7FDDA-56AA-417A-81A4-43809EBEE7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2CBF42-5546-45B2-AA3B-2E8EE079E853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Prepared  By:  T.Anandhi(Guest Lecturer),dept. of Comp.Sc, PAC,Cuddalore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7FDDA-56AA-417A-81A4-43809EBEE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60EC2C-7ACB-48C8-B6F1-BECA344EEF7D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Prepared  By:  T.Anandhi(Guest Lecturer),dept. of Comp.Sc, PAC,Cuddalore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7FDDA-56AA-417A-81A4-43809EBEE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30B94B-68FB-4B45-B372-97C8EEDB057F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Prepared  By:  T.Anandhi(Guest Lecturer),dept. of Comp.Sc, PAC,Cuddalore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7FDDA-56AA-417A-81A4-43809EBEE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F5AAD-C781-4106-BE45-81142EC9D787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Prepared  By:  T.Anandhi(Guest Lecturer),dept. of Comp.Sc, PAC,Cuddalore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7FDDA-56AA-417A-81A4-43809EBEE7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C079FA-6DB8-42C5-873D-041E802938CC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Prepared  By:  T.Anandhi(Guest Lecturer),dept. of Comp.Sc, PAC,Cuddalore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7FDDA-56AA-417A-81A4-43809EBEE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01BE38-BD19-4E07-88D8-C20274ADCACA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Prepared  By:  T.Anandhi(Guest Lecturer),dept. of Comp.Sc, PAC,Cuddalore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7FDDA-56AA-417A-81A4-43809EBEE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4B0211-7E4F-4E55-AF0E-7BDA916059AE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Prepared  By:  T.Anandhi(Guest Lecturer),dept. of Comp.Sc, PAC,Cuddalore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7FDDA-56AA-417A-81A4-43809EBEE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C50811-3544-4FE3-9ECA-2369D143D983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Prepared  By:  T.Anandhi(Guest Lecturer),dept. of Comp.Sc, PAC,Cuddalore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7FDDA-56AA-417A-81A4-43809EBEE7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AACF6-CB1E-4ABD-AFEF-CA41463C5E30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Prepared  By:  T.Anandhi(Guest Lecturer),dept. of Comp.Sc, PAC,Cuddalore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7FDDA-56AA-417A-81A4-43809EBEE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26F29-E986-4CE3-8520-DBA11A8D8BC7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Prepared  By:  T.Anandhi(Guest Lecturer),dept. of Comp.Sc, PAC,Cuddalore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7FDDA-56AA-417A-81A4-43809EBEE7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EAAE67B-A483-403F-B613-5433F93B5DBF}" type="datetime1">
              <a:rPr lang="en-US" smtClean="0"/>
              <a:pPr/>
              <a:t>12/7/2020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Prepared  By:  T.Anandhi(Guest Lecturer),dept. of Comp.Sc, PAC,Cuddalore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867FDDA-56AA-417A-81A4-43809EBEE7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7200" dirty="0" smtClean="0"/>
              <a:t> Unit  III</a:t>
            </a:r>
            <a:endParaRPr lang="en-US" sz="72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4191000"/>
            <a:ext cx="5791200" cy="762000"/>
          </a:xfrm>
          <a:noFill/>
        </p:spPr>
        <p:txBody>
          <a:bodyPr/>
          <a:lstStyle/>
          <a:p>
            <a:pPr marR="0"/>
            <a:r>
              <a:rPr lang="en-US" sz="4400" dirty="0" smtClean="0">
                <a:solidFill>
                  <a:schemeClr val="folHlink"/>
                </a:solidFill>
              </a:rPr>
              <a:t>Arrays And Function</a:t>
            </a:r>
          </a:p>
          <a:p>
            <a:pPr marR="0"/>
            <a:endParaRPr lang="en-US" sz="3600" dirty="0" smtClean="0">
              <a:solidFill>
                <a:schemeClr val="folHlink"/>
              </a:solidFill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59FE464-D96C-4F7C-B2A9-51E6F1B756A8}" type="slidenum">
              <a:rPr lang="en-US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05550"/>
            <a:ext cx="8229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0" y="5562600"/>
            <a:ext cx="9144000" cy="762000"/>
          </a:xfrm>
          <a:prstGeom prst="roundRect">
            <a:avLst/>
          </a:prstGeom>
          <a:solidFill>
            <a:schemeClr val="accent1"/>
          </a:solidFill>
          <a:ln w="762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71500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By: </a:t>
            </a:r>
            <a:r>
              <a:rPr lang="en-US" dirty="0" err="1" smtClean="0"/>
              <a:t>Ms.T.Anandhi</a:t>
            </a:r>
            <a:r>
              <a:rPr lang="en-US" dirty="0" smtClean="0"/>
              <a:t>, Guest Lecturer,  </a:t>
            </a:r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Comp.Sci</a:t>
            </a:r>
            <a:r>
              <a:rPr lang="en-US" dirty="0" smtClean="0"/>
              <a:t>., </a:t>
            </a:r>
            <a:r>
              <a:rPr lang="en-US" dirty="0" err="1" smtClean="0"/>
              <a:t>Periyar</a:t>
            </a:r>
            <a:r>
              <a:rPr lang="en-US" dirty="0" smtClean="0"/>
              <a:t> Arts </a:t>
            </a:r>
            <a:r>
              <a:rPr lang="en-US" dirty="0" err="1" smtClean="0"/>
              <a:t>College,Cuddalore</a:t>
            </a:r>
            <a:endParaRPr lang="en-US" dirty="0" smtClean="0"/>
          </a:p>
          <a:p>
            <a:r>
              <a:rPr lang="en-US" dirty="0" smtClean="0"/>
              <a:t>Text </a:t>
            </a:r>
            <a:r>
              <a:rPr lang="en-US" dirty="0" smtClean="0"/>
              <a:t>book followed : Programming in ANCI C, E.Balagurusamy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066800" y="1524000"/>
            <a:ext cx="79248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Creating Array whose size is fixed at run time.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b="1" u="sng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Pointer variable and memory management functions are used.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Memory management functions : </a:t>
            </a:r>
            <a:r>
              <a:rPr kumimoji="0" lang="en-US" sz="3200" b="1" i="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malloc</a:t>
            </a:r>
            <a:r>
              <a:rPr kumimoji="0" lang="en-US" sz="3200" b="1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(), </a:t>
            </a:r>
            <a:r>
              <a:rPr kumimoji="0" lang="en-US" sz="3200" b="1" i="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calloc</a:t>
            </a:r>
            <a:r>
              <a:rPr kumimoji="0" lang="en-US" sz="3200" b="1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(), </a:t>
            </a:r>
            <a:r>
              <a:rPr kumimoji="0" lang="en-US" sz="3200" b="1" i="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realloc</a:t>
            </a:r>
            <a:r>
              <a:rPr kumimoji="0" lang="en-US" sz="3200" b="1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().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r>
              <a:rPr lang="en-US" sz="3200" dirty="0" smtClean="0"/>
              <a:t>To use these function the header file &lt;</a:t>
            </a:r>
            <a:r>
              <a:rPr lang="en-US" sz="3200" dirty="0" err="1" smtClean="0"/>
              <a:t>stdlib.h</a:t>
            </a:r>
            <a:r>
              <a:rPr lang="en-US" sz="3200" dirty="0" smtClean="0"/>
              <a:t>&gt;  should be included.</a:t>
            </a:r>
            <a:endParaRPr kumimoji="0" lang="en-US" sz="320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Dynamic Array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1524000"/>
            <a:ext cx="8534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 In C language String c</a:t>
            </a:r>
            <a:r>
              <a:rPr lang="en-US" sz="3200" b="1" dirty="0" smtClean="0"/>
              <a:t>an be declared    	using character array only.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Eg1: char </a:t>
            </a:r>
            <a:r>
              <a:rPr lang="en-US" sz="3200" dirty="0" err="1" smtClean="0"/>
              <a:t>city_name</a:t>
            </a:r>
            <a:r>
              <a:rPr lang="en-US" sz="3200" dirty="0" smtClean="0"/>
              <a:t>[30] = “New </a:t>
            </a:r>
            <a:r>
              <a:rPr lang="en-US" sz="3200" dirty="0"/>
              <a:t>D</a:t>
            </a:r>
            <a:r>
              <a:rPr lang="en-US" sz="3200" dirty="0" smtClean="0"/>
              <a:t>elhi”;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- The size of array is </a:t>
            </a:r>
            <a:r>
              <a:rPr lang="en-US" sz="3200" dirty="0" err="1" smtClean="0"/>
              <a:t>explicitely</a:t>
            </a:r>
            <a:r>
              <a:rPr lang="en-US" sz="3200" dirty="0" smtClean="0"/>
              <a:t> </a:t>
            </a:r>
            <a:r>
              <a:rPr lang="en-US" sz="3200" dirty="0" err="1" smtClean="0"/>
              <a:t>declaerd</a:t>
            </a:r>
            <a:r>
              <a:rPr lang="en-US" sz="3200" dirty="0" smtClean="0"/>
              <a:t> as 30.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Eg2: char </a:t>
            </a:r>
            <a:r>
              <a:rPr kumimoji="0" lang="en-US" sz="3200" i="0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city_name</a:t>
            </a:r>
            <a:r>
              <a:rPr kumimoji="0" lang="en-US" sz="32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[] = “ New Delhi”;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r>
              <a:rPr kumimoji="0" lang="en-US" sz="32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 The size of array is fixed as 9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Character Array and Strings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914400" y="1295400"/>
            <a:ext cx="8001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%s format is used to read string.</a:t>
            </a: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Eg1: char </a:t>
            </a:r>
            <a:r>
              <a:rPr lang="en-US" sz="3200" dirty="0" err="1" smtClean="0"/>
              <a:t>city_name</a:t>
            </a:r>
            <a:r>
              <a:rPr lang="en-US" sz="3200" dirty="0" smtClean="0"/>
              <a:t>[30];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</a:t>
            </a:r>
            <a:r>
              <a:rPr lang="en-US" sz="3200" dirty="0" err="1" smtClean="0"/>
              <a:t>scanf</a:t>
            </a:r>
            <a:r>
              <a:rPr lang="en-US" sz="3200" dirty="0" smtClean="0"/>
              <a:t>(“%s”, </a:t>
            </a:r>
            <a:r>
              <a:rPr lang="en-US" sz="3200" dirty="0" err="1" smtClean="0"/>
              <a:t>city_name</a:t>
            </a:r>
            <a:r>
              <a:rPr lang="en-US" sz="3200" dirty="0" smtClean="0"/>
              <a:t>);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- stops reading when it sees a white space.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-If </a:t>
            </a:r>
            <a:r>
              <a:rPr lang="en-US" sz="3200" b="1" i="1" dirty="0" smtClean="0"/>
              <a:t>New Delhi </a:t>
            </a:r>
            <a:r>
              <a:rPr lang="en-US" sz="3200" dirty="0" smtClean="0"/>
              <a:t>is entered in keyboard only             New will be stored.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 </a:t>
            </a:r>
            <a:r>
              <a:rPr lang="en-US" sz="3200" dirty="0" smtClean="0"/>
              <a:t>      -  &amp; is not used in </a:t>
            </a:r>
            <a:r>
              <a:rPr lang="en-US" sz="3200" dirty="0" err="1" smtClean="0"/>
              <a:t>scanf</a:t>
            </a:r>
            <a:r>
              <a:rPr lang="en-US" sz="3200" dirty="0" smtClean="0"/>
              <a:t> for character string.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Reading String from Terminal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990600" y="1524000"/>
            <a:ext cx="7848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500" b="1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To read string including whitespace.</a:t>
            </a:r>
            <a:endParaRPr lang="en-US" sz="4500" b="1" dirty="0" smtClean="0"/>
          </a:p>
          <a:p>
            <a:pPr lvl="0">
              <a:spcBef>
                <a:spcPct val="20000"/>
              </a:spcBef>
            </a:pPr>
            <a:endParaRPr lang="en-US" sz="4500" b="1" dirty="0" smtClean="0"/>
          </a:p>
          <a:p>
            <a:pPr lvl="0">
              <a:spcBef>
                <a:spcPct val="20000"/>
              </a:spcBef>
            </a:pPr>
            <a:r>
              <a:rPr lang="en-US" sz="4500" b="1" dirty="0" smtClean="0"/>
              <a:t>1. </a:t>
            </a:r>
            <a:r>
              <a:rPr lang="en-US" sz="4500" b="1" u="sng" dirty="0" smtClean="0"/>
              <a:t>using </a:t>
            </a:r>
            <a:r>
              <a:rPr lang="en-US" sz="4500" b="1" u="sng" dirty="0" err="1"/>
              <a:t>scanf</a:t>
            </a:r>
            <a:endParaRPr kumimoji="0" lang="en-US" sz="45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500" dirty="0" smtClean="0"/>
              <a:t>Eg1: char </a:t>
            </a:r>
            <a:r>
              <a:rPr lang="en-US" sz="4500" dirty="0" err="1" smtClean="0"/>
              <a:t>city_name</a:t>
            </a:r>
            <a:r>
              <a:rPr lang="en-US" sz="4500" dirty="0" smtClean="0"/>
              <a:t>[30];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500" dirty="0" smtClean="0">
                <a:solidFill>
                  <a:srgbClr val="FF0000"/>
                </a:solidFill>
              </a:rPr>
              <a:t>         </a:t>
            </a:r>
            <a:r>
              <a:rPr lang="en-US" sz="4500" dirty="0" err="1" smtClean="0">
                <a:solidFill>
                  <a:srgbClr val="FF0000"/>
                </a:solidFill>
              </a:rPr>
              <a:t>scanf</a:t>
            </a:r>
            <a:r>
              <a:rPr lang="en-US" sz="4500" dirty="0" smtClean="0">
                <a:solidFill>
                  <a:srgbClr val="FF0000"/>
                </a:solidFill>
              </a:rPr>
              <a:t>(“%[^\n]”, </a:t>
            </a:r>
            <a:r>
              <a:rPr lang="en-US" sz="4500" dirty="0" err="1" smtClean="0">
                <a:solidFill>
                  <a:srgbClr val="FF0000"/>
                </a:solidFill>
              </a:rPr>
              <a:t>city_name</a:t>
            </a:r>
            <a:r>
              <a:rPr lang="en-US" sz="4500" dirty="0" smtClean="0">
                <a:solidFill>
                  <a:srgbClr val="FF0000"/>
                </a:solidFill>
              </a:rPr>
              <a:t>);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500" dirty="0" smtClean="0"/>
              <a:t>       - reads the entire line including white space.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500" dirty="0" smtClean="0"/>
          </a:p>
          <a:p>
            <a:pPr>
              <a:spcBef>
                <a:spcPct val="20000"/>
              </a:spcBef>
            </a:pPr>
            <a:r>
              <a:rPr lang="en-US" sz="4500" b="1" dirty="0"/>
              <a:t>2</a:t>
            </a:r>
            <a:r>
              <a:rPr lang="en-US" sz="4500" b="1" dirty="0" smtClean="0"/>
              <a:t>. </a:t>
            </a:r>
            <a:r>
              <a:rPr lang="en-US" sz="4500" b="1" u="sng" dirty="0" smtClean="0"/>
              <a:t>using gets</a:t>
            </a:r>
          </a:p>
          <a:p>
            <a:pPr lvl="0">
              <a:spcBef>
                <a:spcPct val="20000"/>
              </a:spcBef>
              <a:defRPr/>
            </a:pPr>
            <a:r>
              <a:rPr lang="en-US" sz="4500" dirty="0" smtClean="0"/>
              <a:t>Eg2: </a:t>
            </a:r>
            <a:r>
              <a:rPr lang="en-US" sz="4500" dirty="0"/>
              <a:t>char </a:t>
            </a:r>
            <a:r>
              <a:rPr lang="en-US" sz="4500" dirty="0" err="1"/>
              <a:t>city_name</a:t>
            </a:r>
            <a:r>
              <a:rPr lang="en-US" sz="4500" dirty="0"/>
              <a:t>[30];</a:t>
            </a:r>
          </a:p>
          <a:p>
            <a:pPr lvl="0">
              <a:spcBef>
                <a:spcPct val="20000"/>
              </a:spcBef>
              <a:defRPr/>
            </a:pPr>
            <a:r>
              <a:rPr lang="en-US" sz="4500" dirty="0"/>
              <a:t>    </a:t>
            </a:r>
            <a:r>
              <a:rPr lang="en-US" sz="4500" dirty="0" smtClean="0"/>
              <a:t>    gets(</a:t>
            </a:r>
            <a:r>
              <a:rPr lang="en-US" sz="4500" dirty="0" err="1" smtClean="0"/>
              <a:t>city_name</a:t>
            </a:r>
            <a:r>
              <a:rPr lang="en-US" sz="4500" dirty="0"/>
              <a:t>);</a:t>
            </a:r>
          </a:p>
          <a:p>
            <a:pPr>
              <a:spcBef>
                <a:spcPct val="20000"/>
              </a:spcBef>
            </a:pPr>
            <a:endParaRPr lang="en-US" sz="3200" b="1" u="sng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Reading line from Terminal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143000" y="1524000"/>
            <a:ext cx="76962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lvl="0">
              <a:spcBef>
                <a:spcPct val="20000"/>
              </a:spcBef>
            </a:pPr>
            <a:r>
              <a:rPr lang="en-US" sz="3200" b="1" dirty="0" smtClean="0"/>
              <a:t>1. </a:t>
            </a:r>
            <a:r>
              <a:rPr lang="en-US" sz="3200" b="1" u="sng" dirty="0" smtClean="0"/>
              <a:t>using </a:t>
            </a:r>
            <a:r>
              <a:rPr lang="en-US" sz="3200" b="1" u="sng" dirty="0" err="1" smtClean="0"/>
              <a:t>printf</a:t>
            </a:r>
            <a:endParaRPr kumimoji="0" lang="en-US" sz="32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Eg1: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	</a:t>
            </a:r>
            <a:r>
              <a:rPr lang="en-US" sz="3200" dirty="0" err="1" smtClean="0"/>
              <a:t>printf</a:t>
            </a:r>
            <a:r>
              <a:rPr lang="en-US" sz="3200" dirty="0" smtClean="0"/>
              <a:t>(“%s”, </a:t>
            </a:r>
            <a:r>
              <a:rPr lang="en-US" sz="3200" dirty="0" err="1" smtClean="0"/>
              <a:t>city_name</a:t>
            </a:r>
            <a:r>
              <a:rPr lang="en-US" sz="3200" dirty="0" smtClean="0"/>
              <a:t>);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Eg2: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r>
              <a:rPr lang="en-US" sz="3200" dirty="0" err="1" smtClean="0"/>
              <a:t>printf</a:t>
            </a:r>
            <a:r>
              <a:rPr lang="en-US" sz="3200" dirty="0" smtClean="0"/>
              <a:t>(“%*.*s”, </a:t>
            </a:r>
            <a:r>
              <a:rPr lang="en-US" sz="3200" dirty="0" err="1" smtClean="0"/>
              <a:t>w,d,city_name</a:t>
            </a:r>
            <a:r>
              <a:rPr lang="en-US" sz="3200" dirty="0" smtClean="0"/>
              <a:t>);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r>
              <a:rPr lang="en-US" sz="3200" dirty="0" smtClean="0"/>
              <a:t>- prints first d characters of the string in the field width of w.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>
              <a:spcBef>
                <a:spcPct val="20000"/>
              </a:spcBef>
            </a:pPr>
            <a:r>
              <a:rPr lang="en-US" sz="3200" dirty="0" smtClean="0"/>
              <a:t>Eg3:	char </a:t>
            </a:r>
            <a:r>
              <a:rPr lang="en-US" sz="3200" dirty="0" err="1" smtClean="0"/>
              <a:t>city_name</a:t>
            </a:r>
            <a:r>
              <a:rPr lang="en-US" sz="3200" dirty="0" smtClean="0"/>
              <a:t>[]=“New Delhi”;</a:t>
            </a:r>
          </a:p>
          <a:p>
            <a:pPr>
              <a:spcBef>
                <a:spcPct val="20000"/>
              </a:spcBef>
            </a:pPr>
            <a:r>
              <a:rPr lang="en-US" sz="3200" dirty="0" smtClean="0"/>
              <a:t>	d=3;</a:t>
            </a:r>
          </a:p>
          <a:p>
            <a:pPr>
              <a:spcBef>
                <a:spcPct val="20000"/>
              </a:spcBef>
            </a:pPr>
            <a:r>
              <a:rPr lang="en-US" sz="3200" dirty="0" smtClean="0"/>
              <a:t>	</a:t>
            </a:r>
            <a:r>
              <a:rPr lang="en-US" sz="3200" dirty="0" err="1" smtClean="0"/>
              <a:t>printf</a:t>
            </a:r>
            <a:r>
              <a:rPr lang="en-US" sz="3200" dirty="0" smtClean="0"/>
              <a:t>(“%9.*s” ,</a:t>
            </a:r>
            <a:r>
              <a:rPr lang="en-US" sz="3200" dirty="0" err="1" smtClean="0"/>
              <a:t>d,city_name</a:t>
            </a:r>
            <a:r>
              <a:rPr lang="en-US" sz="3200" dirty="0" smtClean="0"/>
              <a:t>);</a:t>
            </a:r>
          </a:p>
          <a:p>
            <a:pPr>
              <a:spcBef>
                <a:spcPct val="20000"/>
              </a:spcBef>
            </a:pPr>
            <a:r>
              <a:rPr lang="en-US" sz="3200" dirty="0"/>
              <a:t>	</a:t>
            </a:r>
            <a:r>
              <a:rPr lang="en-US" sz="3200" dirty="0" smtClean="0"/>
              <a:t>	- prints </a:t>
            </a:r>
            <a:r>
              <a:rPr lang="en-US" sz="3200" b="1" i="1" dirty="0" smtClean="0"/>
              <a:t>New </a:t>
            </a:r>
            <a:r>
              <a:rPr lang="en-US" sz="3200" dirty="0" smtClean="0"/>
              <a:t>only.</a:t>
            </a:r>
          </a:p>
          <a:p>
            <a:pPr>
              <a:spcBef>
                <a:spcPct val="20000"/>
              </a:spcBef>
            </a:pPr>
            <a:r>
              <a:rPr lang="en-US" sz="3200" b="1" i="1" dirty="0" smtClean="0"/>
              <a:t>2. Using puts:</a:t>
            </a:r>
          </a:p>
          <a:p>
            <a:pPr>
              <a:spcBef>
                <a:spcPct val="20000"/>
              </a:spcBef>
            </a:pPr>
            <a:r>
              <a:rPr lang="en-US" sz="3200" dirty="0" smtClean="0"/>
              <a:t>Eg1:	puts(</a:t>
            </a:r>
            <a:r>
              <a:rPr lang="en-US" sz="3200" dirty="0" err="1" smtClean="0"/>
              <a:t>city_name</a:t>
            </a:r>
            <a:r>
              <a:rPr lang="en-US" sz="3200" dirty="0" smtClean="0"/>
              <a:t>);</a:t>
            </a:r>
            <a:endParaRPr lang="en-US" sz="32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Writing String To Screen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066800" y="1524000"/>
            <a:ext cx="77724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lvl="0">
              <a:spcBef>
                <a:spcPct val="20000"/>
              </a:spcBef>
            </a:pPr>
            <a:r>
              <a:rPr lang="en-US" sz="3200" b="1" dirty="0" smtClean="0"/>
              <a:t>1. </a:t>
            </a:r>
            <a:r>
              <a:rPr lang="en-US" sz="3200" b="1" u="sng" dirty="0" err="1" smtClean="0"/>
              <a:t>getchar</a:t>
            </a:r>
            <a:r>
              <a:rPr lang="en-US" sz="3200" b="1" u="sng" dirty="0" smtClean="0"/>
              <a:t>() </a:t>
            </a:r>
            <a:r>
              <a:rPr lang="en-US" sz="3200" b="1" dirty="0" smtClean="0"/>
              <a:t>    -</a:t>
            </a:r>
            <a:r>
              <a:rPr lang="en-US" sz="3200" dirty="0" smtClean="0"/>
              <a:t>    to get input as single character.</a:t>
            </a:r>
            <a:endParaRPr kumimoji="0" lang="en-US" sz="32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Eg1:	</a:t>
            </a:r>
            <a:r>
              <a:rPr lang="en-US" sz="3200" dirty="0" err="1" smtClean="0"/>
              <a:t>getchar</a:t>
            </a:r>
            <a:r>
              <a:rPr lang="en-US" sz="3200" dirty="0" smtClean="0"/>
              <a:t>(</a:t>
            </a:r>
            <a:r>
              <a:rPr lang="en-US" sz="3200" dirty="0" err="1" smtClean="0"/>
              <a:t>ch</a:t>
            </a:r>
            <a:r>
              <a:rPr lang="en-US" sz="3200" dirty="0" smtClean="0"/>
              <a:t>);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	</a:t>
            </a:r>
          </a:p>
          <a:p>
            <a:pPr lvl="0">
              <a:spcBef>
                <a:spcPct val="20000"/>
              </a:spcBef>
            </a:pPr>
            <a:r>
              <a:rPr lang="en-US" sz="3200" b="1" dirty="0" smtClean="0"/>
              <a:t>1. </a:t>
            </a:r>
            <a:r>
              <a:rPr lang="en-US" sz="3200" b="1" u="sng" dirty="0" err="1" smtClean="0"/>
              <a:t>putchar</a:t>
            </a:r>
            <a:r>
              <a:rPr lang="en-US" sz="3200" b="1" u="sng" dirty="0" smtClean="0"/>
              <a:t>()  </a:t>
            </a:r>
            <a:r>
              <a:rPr lang="en-US" sz="3200" b="1" dirty="0" smtClean="0"/>
              <a:t>   -</a:t>
            </a:r>
            <a:r>
              <a:rPr lang="en-US" sz="3200" dirty="0" smtClean="0"/>
              <a:t>    to display a single character.</a:t>
            </a:r>
            <a:endParaRPr lang="en-US" sz="3200" b="1" u="sng" dirty="0"/>
          </a:p>
          <a:p>
            <a:pPr lvl="0">
              <a:spcBef>
                <a:spcPct val="20000"/>
              </a:spcBef>
              <a:defRPr/>
            </a:pPr>
            <a:r>
              <a:rPr lang="en-US" sz="3200" dirty="0"/>
              <a:t>Eg1:	</a:t>
            </a:r>
            <a:r>
              <a:rPr lang="en-US" sz="3200" dirty="0" err="1" smtClean="0"/>
              <a:t>putchar</a:t>
            </a:r>
            <a:r>
              <a:rPr lang="en-US" sz="3200" dirty="0" smtClean="0"/>
              <a:t>(</a:t>
            </a:r>
            <a:r>
              <a:rPr lang="en-US" sz="3200" dirty="0" err="1" smtClean="0"/>
              <a:t>ch</a:t>
            </a:r>
            <a:r>
              <a:rPr lang="en-US" sz="3200" dirty="0"/>
              <a:t>);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>
                <a:latin typeface="+mj-lt"/>
                <a:ea typeface="+mj-ea"/>
                <a:cs typeface="+mj-cs"/>
              </a:rPr>
              <a:t>g</a:t>
            </a:r>
            <a:r>
              <a:rPr lang="en-US" sz="4400" b="1" u="sng" dirty="0" smtClean="0">
                <a:latin typeface="+mj-lt"/>
                <a:ea typeface="+mj-ea"/>
                <a:cs typeface="+mj-cs"/>
              </a:rPr>
              <a:t>et and put a single character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066800" y="1524000"/>
            <a:ext cx="77724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 smtClean="0"/>
              <a:t>Eg1: 	x=“z”;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 smtClean="0"/>
              <a:t>	x = x- 1;</a:t>
            </a:r>
            <a:r>
              <a:rPr lang="en-US" sz="4000" dirty="0" smtClean="0">
                <a:sym typeface="Wingdings" pitchFamily="2" charset="2"/>
              </a:rPr>
              <a:t> x becomes 121, since ASCII value  of z=122.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000" dirty="0" smtClean="0">
              <a:sym typeface="Wingdings" pitchFamily="2" charset="2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000" dirty="0" smtClean="0">
              <a:sym typeface="Wingdings" pitchFamily="2" charset="2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000" dirty="0" smtClean="0">
              <a:sym typeface="Wingdings" pitchFamily="2" charset="2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 smtClean="0">
                <a:sym typeface="Wingdings" pitchFamily="2" charset="2"/>
              </a:rPr>
              <a:t>Eg2: 	</a:t>
            </a:r>
            <a:r>
              <a:rPr lang="en-US" sz="4000" dirty="0" err="1" smtClean="0">
                <a:sym typeface="Wingdings" pitchFamily="2" charset="2"/>
              </a:rPr>
              <a:t>ch</a:t>
            </a:r>
            <a:r>
              <a:rPr lang="en-US" sz="4000" dirty="0" smtClean="0">
                <a:sym typeface="Wingdings" pitchFamily="2" charset="2"/>
              </a:rPr>
              <a:t>=‘7’;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 smtClean="0">
                <a:sym typeface="Wingdings" pitchFamily="2" charset="2"/>
              </a:rPr>
              <a:t>	x=</a:t>
            </a:r>
            <a:r>
              <a:rPr lang="en-US" sz="4000" dirty="0" err="1" smtClean="0">
                <a:sym typeface="Wingdings" pitchFamily="2" charset="2"/>
              </a:rPr>
              <a:t>ch</a:t>
            </a:r>
            <a:r>
              <a:rPr lang="en-US" sz="4000" dirty="0" smtClean="0">
                <a:sym typeface="Wingdings" pitchFamily="2" charset="2"/>
              </a:rPr>
              <a:t> - ’0’  x becomes 6 since ASCII of ‘7’=55 and </a:t>
            </a:r>
            <a:r>
              <a:rPr lang="en-US" sz="4000" dirty="0" err="1" smtClean="0">
                <a:sym typeface="Wingdings" pitchFamily="2" charset="2"/>
              </a:rPr>
              <a:t>and</a:t>
            </a:r>
            <a:r>
              <a:rPr lang="en-US" sz="4000" dirty="0" smtClean="0">
                <a:sym typeface="Wingdings" pitchFamily="2" charset="2"/>
              </a:rPr>
              <a:t> ASCII of ‘0’=48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sym typeface="Wingdings" pitchFamily="2" charset="2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Arithmetic operation on character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smtClean="0"/>
              <a:t>Prepared  By:  T.Anandhi(Guest Lecturer),dept. of Comp.Sc, PAC,Cuddalore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990600" y="1219200"/>
            <a:ext cx="77724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Eg1: 	str1=“Hello”;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ym typeface="Wingdings" pitchFamily="2" charset="2"/>
              </a:rPr>
              <a:t>	str2=“friend”;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ym typeface="Wingdings" pitchFamily="2" charset="2"/>
              </a:rPr>
              <a:t>	str3=str1+str2  str3=“</a:t>
            </a:r>
            <a:r>
              <a:rPr lang="en-US" sz="3200" dirty="0" err="1" smtClean="0">
                <a:sym typeface="Wingdings" pitchFamily="2" charset="2"/>
              </a:rPr>
              <a:t>Hellofriend</a:t>
            </a:r>
            <a:r>
              <a:rPr lang="en-US" sz="3200" dirty="0" smtClean="0">
                <a:sym typeface="Wingdings" pitchFamily="2" charset="2"/>
              </a:rPr>
              <a:t>”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sym typeface="Wingdings" pitchFamily="2" charset="2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Putting Strings together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5181600"/>
            <a:ext cx="4572000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3200" dirty="0" smtClean="0"/>
              <a:t>Eg1: 	if(</a:t>
            </a:r>
            <a:r>
              <a:rPr lang="en-US" sz="3200" dirty="0" err="1" smtClean="0"/>
              <a:t>str</a:t>
            </a:r>
            <a:r>
              <a:rPr lang="en-US" sz="3200" dirty="0" smtClean="0"/>
              <a:t>==“</a:t>
            </a:r>
            <a:r>
              <a:rPr lang="en-US" sz="3200" dirty="0" err="1" smtClean="0"/>
              <a:t>pac</a:t>
            </a:r>
            <a:r>
              <a:rPr lang="en-US" sz="3200" dirty="0" smtClean="0"/>
              <a:t>”)</a:t>
            </a:r>
          </a:p>
          <a:p>
            <a:pPr lvl="0">
              <a:spcBef>
                <a:spcPct val="20000"/>
              </a:spcBef>
              <a:defRPr/>
            </a:pPr>
            <a:r>
              <a:rPr lang="en-US" sz="3200" dirty="0" smtClean="0">
                <a:sym typeface="Wingdings" pitchFamily="2" charset="2"/>
              </a:rPr>
              <a:t>		{…..}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81000" y="43434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u="sng" dirty="0" smtClean="0">
                <a:latin typeface="+mj-lt"/>
                <a:ea typeface="+mj-ea"/>
                <a:cs typeface="+mj-cs"/>
              </a:rPr>
              <a:t>Compare Strings</a:t>
            </a:r>
            <a:endParaRPr kumimoji="0" 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143000" y="304800"/>
            <a:ext cx="7239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String Handling Functions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66800" y="1371600"/>
            <a:ext cx="7848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en-US" sz="3200" dirty="0" err="1" smtClean="0">
                <a:sym typeface="Wingdings" pitchFamily="2" charset="2"/>
              </a:rPr>
              <a:t>strcat</a:t>
            </a:r>
            <a:r>
              <a:rPr lang="en-US" sz="3200" dirty="0" smtClean="0">
                <a:sym typeface="Wingdings" pitchFamily="2" charset="2"/>
              </a:rPr>
              <a:t> – concatenate two strings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  <a:defRPr/>
            </a:pPr>
            <a:r>
              <a:rPr lang="en-US" sz="3200" dirty="0" err="1" smtClean="0">
                <a:sym typeface="Wingdings" pitchFamily="2" charset="2"/>
              </a:rPr>
              <a:t>strcmp</a:t>
            </a:r>
            <a:r>
              <a:rPr lang="en-US" sz="3200" dirty="0" smtClean="0">
                <a:sym typeface="Wingdings" pitchFamily="2" charset="2"/>
              </a:rPr>
              <a:t> – compare two strings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  <a:defRPr/>
            </a:pPr>
            <a:r>
              <a:rPr lang="en-US" sz="3200" dirty="0" err="1" smtClean="0">
                <a:sym typeface="Wingdings" pitchFamily="2" charset="2"/>
              </a:rPr>
              <a:t>strcpy</a:t>
            </a:r>
            <a:r>
              <a:rPr lang="en-US" sz="3200" dirty="0" smtClean="0">
                <a:sym typeface="Wingdings" pitchFamily="2" charset="2"/>
              </a:rPr>
              <a:t> – copies one string over the another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  <a:defRPr/>
            </a:pPr>
            <a:r>
              <a:rPr lang="en-US" sz="3200" dirty="0" err="1" smtClean="0">
                <a:sym typeface="Wingdings" pitchFamily="2" charset="2"/>
              </a:rPr>
              <a:t>strlen</a:t>
            </a:r>
            <a:r>
              <a:rPr lang="en-US" sz="3200" dirty="0" smtClean="0">
                <a:sym typeface="Wingdings" pitchFamily="2" charset="2"/>
              </a:rPr>
              <a:t> – finds the string length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String Handling Functions- Examples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66800" y="1371600"/>
            <a:ext cx="7848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en-US" sz="4000" dirty="0" err="1" smtClean="0">
                <a:sym typeface="Wingdings" pitchFamily="2" charset="2"/>
              </a:rPr>
              <a:t>strcat</a:t>
            </a:r>
            <a:r>
              <a:rPr lang="en-US" sz="4000" dirty="0" smtClean="0">
                <a:sym typeface="Wingdings" pitchFamily="2" charset="2"/>
              </a:rPr>
              <a:t> –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 smtClean="0">
                <a:sym typeface="Wingdings" pitchFamily="2" charset="2"/>
              </a:rPr>
              <a:t>     str1=“Hello”;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 smtClean="0">
                <a:sym typeface="Wingdings" pitchFamily="2" charset="2"/>
              </a:rPr>
              <a:t>	str2=“Friend”;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 smtClean="0">
                <a:sym typeface="Wingdings" pitchFamily="2" charset="2"/>
              </a:rPr>
              <a:t>	str3=</a:t>
            </a:r>
            <a:r>
              <a:rPr lang="en-US" sz="4000" b="1" dirty="0" err="1" smtClean="0">
                <a:sym typeface="Wingdings" pitchFamily="2" charset="2"/>
              </a:rPr>
              <a:t>strcat</a:t>
            </a:r>
            <a:r>
              <a:rPr lang="en-US" sz="4000" dirty="0" smtClean="0">
                <a:sym typeface="Wingdings" pitchFamily="2" charset="2"/>
              </a:rPr>
              <a:t>(str1,str2); str3=“</a:t>
            </a:r>
            <a:r>
              <a:rPr lang="en-US" sz="4000" dirty="0" err="1" smtClean="0">
                <a:sym typeface="Wingdings" pitchFamily="2" charset="2"/>
              </a:rPr>
              <a:t>HelloFriend</a:t>
            </a:r>
            <a:r>
              <a:rPr lang="en-US" sz="4000" dirty="0" smtClean="0">
                <a:sym typeface="Wingdings" pitchFamily="2" charset="2"/>
              </a:rPr>
              <a:t>”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4000" dirty="0" smtClean="0">
              <a:sym typeface="Wingdings" pitchFamily="2" charset="2"/>
            </a:endParaRP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4000" dirty="0" smtClean="0">
                <a:sym typeface="Wingdings" pitchFamily="2" charset="2"/>
              </a:rPr>
              <a:t>2. </a:t>
            </a:r>
            <a:r>
              <a:rPr lang="en-US" sz="4000" dirty="0" err="1" smtClean="0">
                <a:sym typeface="Wingdings" pitchFamily="2" charset="2"/>
              </a:rPr>
              <a:t>strcmp</a:t>
            </a:r>
            <a:r>
              <a:rPr lang="en-US" sz="4000" dirty="0" smtClean="0">
                <a:sym typeface="Wingdings" pitchFamily="2" charset="2"/>
              </a:rPr>
              <a:t> -</a:t>
            </a: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4000" dirty="0" smtClean="0">
                <a:sym typeface="Wingdings" pitchFamily="2" charset="2"/>
              </a:rPr>
              <a:t>     str1=“their”;</a:t>
            </a: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4000" dirty="0" smtClean="0">
                <a:sym typeface="Wingdings" pitchFamily="2" charset="2"/>
              </a:rPr>
              <a:t>	str2=“there”;</a:t>
            </a: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4000" dirty="0" smtClean="0">
                <a:sym typeface="Wingdings" pitchFamily="2" charset="2"/>
              </a:rPr>
              <a:t>	</a:t>
            </a:r>
            <a:r>
              <a:rPr lang="en-US" sz="4000" b="1" dirty="0" err="1" smtClean="0">
                <a:sym typeface="Wingdings" pitchFamily="2" charset="2"/>
              </a:rPr>
              <a:t>strcmp</a:t>
            </a:r>
            <a:r>
              <a:rPr lang="en-US" sz="4000" dirty="0" smtClean="0">
                <a:sym typeface="Wingdings" pitchFamily="2" charset="2"/>
              </a:rPr>
              <a:t>(str1,str2);  gives -9 which is the ASCII value 				difference between </a:t>
            </a:r>
            <a:r>
              <a:rPr lang="en-US" sz="4000" dirty="0" err="1" smtClean="0">
                <a:sym typeface="Wingdings" pitchFamily="2" charset="2"/>
              </a:rPr>
              <a:t>i</a:t>
            </a:r>
            <a:r>
              <a:rPr lang="en-US" sz="4000" dirty="0" smtClean="0">
                <a:sym typeface="Wingdings" pitchFamily="2" charset="2"/>
              </a:rPr>
              <a:t> and r.</a:t>
            </a:r>
            <a:endParaRPr lang="en-US" sz="4000" dirty="0" smtClean="0"/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66800" y="1524000"/>
            <a:ext cx="7848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A collection of objects of the 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same data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type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stored contiguously in memory under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one name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E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ase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of access by using </a:t>
            </a:r>
            <a:r>
              <a:rPr lang="en-US" sz="3200" dirty="0" smtClean="0"/>
              <a:t>the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index to any member of array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Definition – 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Array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String Handling Functions- Examples2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3716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 smtClean="0">
                <a:sym typeface="Wingdings" pitchFamily="2" charset="2"/>
              </a:rPr>
              <a:t>3.   </a:t>
            </a:r>
            <a:r>
              <a:rPr lang="en-US" sz="4000" dirty="0" err="1" smtClean="0">
                <a:sym typeface="Wingdings" pitchFamily="2" charset="2"/>
              </a:rPr>
              <a:t>strcpy</a:t>
            </a:r>
            <a:r>
              <a:rPr lang="en-US" sz="4000" dirty="0" smtClean="0">
                <a:sym typeface="Wingdings" pitchFamily="2" charset="2"/>
              </a:rPr>
              <a:t> –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 smtClean="0">
                <a:sym typeface="Wingdings" pitchFamily="2" charset="2"/>
              </a:rPr>
              <a:t>     str1=“Hello”;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 smtClean="0">
                <a:sym typeface="Wingdings" pitchFamily="2" charset="2"/>
              </a:rPr>
              <a:t>	str2=“Friend”;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 smtClean="0">
                <a:sym typeface="Wingdings" pitchFamily="2" charset="2"/>
              </a:rPr>
              <a:t>	</a:t>
            </a:r>
            <a:r>
              <a:rPr lang="en-US" sz="4000" b="1" dirty="0" err="1" smtClean="0">
                <a:sym typeface="Wingdings" pitchFamily="2" charset="2"/>
              </a:rPr>
              <a:t>strcpy</a:t>
            </a:r>
            <a:r>
              <a:rPr lang="en-US" sz="4000" b="1" dirty="0" smtClean="0">
                <a:sym typeface="Wingdings" pitchFamily="2" charset="2"/>
              </a:rPr>
              <a:t>(</a:t>
            </a:r>
            <a:r>
              <a:rPr lang="en-US" sz="4000" dirty="0" smtClean="0">
                <a:sym typeface="Wingdings" pitchFamily="2" charset="2"/>
              </a:rPr>
              <a:t>str1,str2);  str2=“Hello”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4000" dirty="0" smtClean="0">
              <a:sym typeface="Wingdings" pitchFamily="2" charset="2"/>
            </a:endParaRP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4000" dirty="0" smtClean="0">
                <a:sym typeface="Wingdings" pitchFamily="2" charset="2"/>
              </a:rPr>
              <a:t>4.. </a:t>
            </a:r>
            <a:r>
              <a:rPr lang="en-US" sz="4000" dirty="0" err="1" smtClean="0">
                <a:sym typeface="Wingdings" pitchFamily="2" charset="2"/>
              </a:rPr>
              <a:t>strlen</a:t>
            </a:r>
            <a:r>
              <a:rPr lang="en-US" sz="4000" dirty="0" smtClean="0">
                <a:sym typeface="Wingdings" pitchFamily="2" charset="2"/>
              </a:rPr>
              <a:t> -</a:t>
            </a: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4000" dirty="0" smtClean="0">
                <a:sym typeface="Wingdings" pitchFamily="2" charset="2"/>
              </a:rPr>
              <a:t>     str1=“their”;</a:t>
            </a: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4000" dirty="0" smtClean="0">
                <a:sym typeface="Wingdings" pitchFamily="2" charset="2"/>
              </a:rPr>
              <a:t>	n=</a:t>
            </a:r>
            <a:r>
              <a:rPr lang="en-US" sz="4000" dirty="0" err="1" smtClean="0">
                <a:sym typeface="Wingdings" pitchFamily="2" charset="2"/>
              </a:rPr>
              <a:t>strlen</a:t>
            </a:r>
            <a:r>
              <a:rPr lang="en-US" sz="4000" dirty="0" smtClean="0">
                <a:sym typeface="Wingdings" pitchFamily="2" charset="2"/>
              </a:rPr>
              <a:t>(str1); assigns  n as 5</a:t>
            </a:r>
            <a:endParaRPr lang="en-US" sz="4000" dirty="0" smtClean="0"/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Table of Strings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66800" y="1371600"/>
            <a:ext cx="7848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 smtClean="0">
                <a:sym typeface="Wingdings" pitchFamily="2" charset="2"/>
              </a:rPr>
              <a:t> char city[][]=	{ “ Chennai”, “Madurai”, ”</a:t>
            </a:r>
            <a:r>
              <a:rPr lang="en-US" sz="4000" dirty="0" err="1" smtClean="0">
                <a:sym typeface="Wingdings" pitchFamily="2" charset="2"/>
              </a:rPr>
              <a:t>Kovai”,”Trichy</a:t>
            </a:r>
            <a:r>
              <a:rPr lang="en-US" sz="4000" dirty="0" smtClean="0">
                <a:sym typeface="Wingdings" pitchFamily="2" charset="2"/>
              </a:rPr>
              <a:t>”};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 smtClean="0">
                <a:sym typeface="Wingdings" pitchFamily="2" charset="2"/>
              </a:rPr>
              <a:t>It stores the table like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40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0" y="4343400"/>
          <a:ext cx="426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User Defined Functions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3716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 smtClean="0">
                <a:sym typeface="Wingdings" pitchFamily="2" charset="2"/>
              </a:rPr>
              <a:t>    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 smtClean="0">
                <a:sym typeface="Wingdings" pitchFamily="2" charset="2"/>
              </a:rPr>
              <a:t>     A large program is divided into small functional part called FUNCTION. Each function is doing a specified task</a:t>
            </a:r>
            <a:endParaRPr lang="en-US" sz="4000" dirty="0" smtClean="0"/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err="1" smtClean="0">
                <a:latin typeface="+mj-lt"/>
                <a:ea typeface="+mj-ea"/>
                <a:cs typeface="+mj-cs"/>
              </a:rPr>
              <a:t>Advatages</a:t>
            </a:r>
            <a:r>
              <a:rPr lang="en-US" sz="4400" b="1" u="sng" dirty="0" smtClean="0">
                <a:latin typeface="+mj-lt"/>
                <a:ea typeface="+mj-ea"/>
                <a:cs typeface="+mj-cs"/>
              </a:rPr>
              <a:t> of User Defined Functions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0" y="1371600"/>
            <a:ext cx="8001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5800" dirty="0" smtClean="0">
                <a:sym typeface="Wingdings" pitchFamily="2" charset="2"/>
              </a:rPr>
              <a:t>1.Top down modular programming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5800" dirty="0" smtClean="0">
                <a:sym typeface="Wingdings" pitchFamily="2" charset="2"/>
              </a:rPr>
              <a:t>2.Length of program is reduced.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5800" dirty="0" smtClean="0">
                <a:sym typeface="Wingdings" pitchFamily="2" charset="2"/>
              </a:rPr>
              <a:t>3.Easy to debug faulty functions.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5800" dirty="0" smtClean="0">
                <a:sym typeface="Wingdings" pitchFamily="2" charset="2"/>
              </a:rPr>
              <a:t>4.Function can be reused, avoiding repeated works.</a:t>
            </a:r>
            <a:endParaRPr lang="en-US" sz="5800" dirty="0" smtClean="0"/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Elements of User Defined Functions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66800" y="1371600"/>
            <a:ext cx="7239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5800" dirty="0" smtClean="0">
                <a:sym typeface="Wingdings" pitchFamily="2" charset="2"/>
              </a:rPr>
              <a:t>1.Function declaration(function prototype)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5800" dirty="0" smtClean="0">
                <a:sym typeface="Wingdings" pitchFamily="2" charset="2"/>
              </a:rPr>
              <a:t>2. Function definition.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sz="5800" dirty="0" smtClean="0">
                <a:sym typeface="Wingdings" pitchFamily="2" charset="2"/>
              </a:rPr>
              <a:t>3.Function call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Parts of Function Declaration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0" y="1371600"/>
            <a:ext cx="8229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u="sng" dirty="0" smtClean="0">
                <a:sym typeface="Wingdings" pitchFamily="2" charset="2"/>
              </a:rPr>
              <a:t>1.Function declaration(function prototype)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eriod"/>
              <a:tabLst/>
              <a:defRPr/>
            </a:pPr>
            <a:r>
              <a:rPr lang="en-US" sz="11200" dirty="0" smtClean="0">
                <a:sym typeface="Wingdings" pitchFamily="2" charset="2"/>
              </a:rPr>
              <a:t>Return data type of a function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eriod"/>
              <a:tabLst/>
              <a:defRPr/>
            </a:pPr>
            <a:r>
              <a:rPr lang="en-US" sz="11200" dirty="0" smtClean="0">
                <a:sym typeface="Wingdings" pitchFamily="2" charset="2"/>
              </a:rPr>
              <a:t>Function name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eriod"/>
              <a:tabLst/>
              <a:defRPr/>
            </a:pPr>
            <a:r>
              <a:rPr lang="en-US" sz="11200" dirty="0" smtClean="0">
                <a:sym typeface="Wingdings" pitchFamily="2" charset="2"/>
              </a:rPr>
              <a:t>Parameter list(argument list)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eriod"/>
              <a:tabLst/>
              <a:defRPr/>
            </a:pPr>
            <a:r>
              <a:rPr lang="en-US" sz="11200" dirty="0" smtClean="0">
                <a:sym typeface="Wingdings" pitchFamily="2" charset="2"/>
              </a:rPr>
              <a:t>Terminating semicolon.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1200" dirty="0" smtClean="0">
              <a:sym typeface="Wingdings" pitchFamily="2" charset="2"/>
            </a:endParaRP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b="1" dirty="0" smtClean="0">
                <a:sym typeface="Wingdings" pitchFamily="2" charset="2"/>
              </a:rPr>
              <a:t>Syntax: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dirty="0" err="1" smtClean="0">
                <a:sym typeface="Wingdings" pitchFamily="2" charset="2"/>
              </a:rPr>
              <a:t>function_return_type</a:t>
            </a:r>
            <a:r>
              <a:rPr lang="en-US" sz="11200" dirty="0" smtClean="0">
                <a:sym typeface="Wingdings" pitchFamily="2" charset="2"/>
              </a:rPr>
              <a:t>  </a:t>
            </a:r>
            <a:r>
              <a:rPr lang="en-US" sz="11200" dirty="0" err="1" smtClean="0">
                <a:sym typeface="Wingdings" pitchFamily="2" charset="2"/>
              </a:rPr>
              <a:t>function_name</a:t>
            </a:r>
            <a:r>
              <a:rPr lang="en-US" sz="11200" dirty="0" smtClean="0">
                <a:sym typeface="Wingdings" pitchFamily="2" charset="2"/>
              </a:rPr>
              <a:t>(</a:t>
            </a:r>
            <a:r>
              <a:rPr lang="en-US" sz="11200" dirty="0" err="1" smtClean="0">
                <a:sym typeface="Wingdings" pitchFamily="2" charset="2"/>
              </a:rPr>
              <a:t>parameter_list</a:t>
            </a:r>
            <a:r>
              <a:rPr lang="en-US" sz="11200" dirty="0" smtClean="0">
                <a:sym typeface="Wingdings" pitchFamily="2" charset="2"/>
              </a:rPr>
              <a:t>);</a:t>
            </a:r>
          </a:p>
          <a:p>
            <a:pPr marL="1143000" lvl="0" indent="-1143000">
              <a:spcBef>
                <a:spcPct val="20000"/>
              </a:spcBef>
              <a:defRPr/>
            </a:pPr>
            <a:endParaRPr lang="en-US" sz="11200" b="1" dirty="0" smtClean="0">
              <a:sym typeface="Wingdings" pitchFamily="2" charset="2"/>
            </a:endParaRPr>
          </a:p>
          <a:p>
            <a:pPr marL="1143000" lvl="0" indent="-1143000">
              <a:spcBef>
                <a:spcPct val="20000"/>
              </a:spcBef>
              <a:defRPr/>
            </a:pPr>
            <a:r>
              <a:rPr lang="en-US" sz="11200" b="1" dirty="0" err="1" smtClean="0">
                <a:sym typeface="Wingdings" pitchFamily="2" charset="2"/>
              </a:rPr>
              <a:t>Eg</a:t>
            </a:r>
            <a:r>
              <a:rPr lang="en-US" sz="11200" b="1" dirty="0" smtClean="0">
                <a:sym typeface="Wingdings" pitchFamily="2" charset="2"/>
              </a:rPr>
              <a:t>:</a:t>
            </a:r>
          </a:p>
          <a:p>
            <a:pPr marL="1143000" lvl="0" indent="-1143000">
              <a:spcBef>
                <a:spcPct val="20000"/>
              </a:spcBef>
              <a:defRPr/>
            </a:pPr>
            <a:r>
              <a:rPr lang="en-US" sz="11200" dirty="0" smtClean="0">
                <a:sym typeface="Wingdings" pitchFamily="2" charset="2"/>
              </a:rPr>
              <a:t>long </a:t>
            </a:r>
            <a:r>
              <a:rPr lang="en-US" sz="11200" dirty="0" err="1" smtClean="0">
                <a:sym typeface="Wingdings" pitchFamily="2" charset="2"/>
              </a:rPr>
              <a:t>find_ncr</a:t>
            </a:r>
            <a:r>
              <a:rPr lang="en-US" sz="11200" dirty="0" smtClean="0">
                <a:sym typeface="Wingdings" pitchFamily="2" charset="2"/>
              </a:rPr>
              <a:t>(</a:t>
            </a:r>
            <a:r>
              <a:rPr lang="en-US" sz="11200" dirty="0" err="1" smtClean="0">
                <a:sym typeface="Wingdings" pitchFamily="2" charset="2"/>
              </a:rPr>
              <a:t>int,int</a:t>
            </a:r>
            <a:r>
              <a:rPr lang="en-US" sz="11200" dirty="0" smtClean="0">
                <a:sym typeface="Wingdings" pitchFamily="2" charset="2"/>
              </a:rPr>
              <a:t>);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Parts of Function </a:t>
            </a:r>
            <a:r>
              <a:rPr lang="en-US" sz="4400" b="1" u="sng" dirty="0" err="1" smtClean="0">
                <a:latin typeface="+mj-lt"/>
                <a:ea typeface="+mj-ea"/>
                <a:cs typeface="+mj-cs"/>
              </a:rPr>
              <a:t>Defintion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000" y="1371600"/>
            <a:ext cx="8001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u="sng" dirty="0" smtClean="0">
                <a:sym typeface="Wingdings" pitchFamily="2" charset="2"/>
              </a:rPr>
              <a:t>1.Function definition(function implementation)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eriod"/>
              <a:tabLst/>
              <a:defRPr/>
            </a:pPr>
            <a:r>
              <a:rPr lang="en-US" sz="11200" dirty="0" smtClean="0">
                <a:sym typeface="Wingdings" pitchFamily="2" charset="2"/>
              </a:rPr>
              <a:t>Return data type of a function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eriod"/>
              <a:tabLst/>
              <a:defRPr/>
            </a:pPr>
            <a:r>
              <a:rPr lang="en-US" sz="11200" dirty="0" smtClean="0">
                <a:sym typeface="Wingdings" pitchFamily="2" charset="2"/>
              </a:rPr>
              <a:t>Function name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eriod"/>
              <a:tabLst/>
              <a:defRPr/>
            </a:pPr>
            <a:r>
              <a:rPr lang="en-US" sz="11200" dirty="0" smtClean="0">
                <a:sym typeface="Wingdings" pitchFamily="2" charset="2"/>
              </a:rPr>
              <a:t>Parameter list(argument list)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eriod"/>
              <a:tabLst/>
              <a:defRPr/>
            </a:pPr>
            <a:r>
              <a:rPr lang="en-US" sz="11200" dirty="0" smtClean="0">
                <a:sym typeface="Wingdings" pitchFamily="2" charset="2"/>
              </a:rPr>
              <a:t>Local Variable declaration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eriod"/>
              <a:tabLst/>
              <a:defRPr/>
            </a:pPr>
            <a:r>
              <a:rPr lang="en-US" sz="11200" dirty="0" smtClean="0">
                <a:sym typeface="Wingdings" pitchFamily="2" charset="2"/>
              </a:rPr>
              <a:t>Function statement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lphaLcPeriod"/>
              <a:tabLst/>
              <a:defRPr/>
            </a:pPr>
            <a:r>
              <a:rPr lang="en-US" sz="11200" dirty="0" smtClean="0">
                <a:sym typeface="Wingdings" pitchFamily="2" charset="2"/>
              </a:rPr>
              <a:t>return statement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dirty="0" smtClean="0">
                <a:sym typeface="Wingdings" pitchFamily="2" charset="2"/>
              </a:rPr>
              <a:t>	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dirty="0" smtClean="0">
                <a:sym typeface="Wingdings" pitchFamily="2" charset="2"/>
              </a:rPr>
              <a:t>	First 3 elements are function header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dirty="0" smtClean="0">
                <a:sym typeface="Wingdings" pitchFamily="2" charset="2"/>
              </a:rPr>
              <a:t>	next 3 elements are function body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1200" dirty="0" smtClean="0">
              <a:sym typeface="Wingdings" pitchFamily="2" charset="2"/>
            </a:endParaRP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38200" y="3810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Parts of Function </a:t>
            </a:r>
            <a:r>
              <a:rPr lang="en-US" sz="4400" b="1" u="sng" dirty="0" err="1" smtClean="0">
                <a:latin typeface="+mj-lt"/>
                <a:ea typeface="+mj-ea"/>
                <a:cs typeface="+mj-cs"/>
              </a:rPr>
              <a:t>Defintion</a:t>
            </a:r>
            <a:r>
              <a:rPr lang="en-US" sz="4400" b="1" u="sng" dirty="0" smtClean="0">
                <a:latin typeface="+mj-lt"/>
                <a:ea typeface="+mj-ea"/>
                <a:cs typeface="+mj-cs"/>
              </a:rPr>
              <a:t>(2)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0" y="1371600"/>
            <a:ext cx="8229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b="1" dirty="0" smtClean="0">
                <a:sym typeface="Wingdings" pitchFamily="2" charset="2"/>
              </a:rPr>
              <a:t>Syntax: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dirty="0" err="1" smtClean="0">
                <a:sym typeface="Wingdings" pitchFamily="2" charset="2"/>
              </a:rPr>
              <a:t>function_return_type</a:t>
            </a:r>
            <a:r>
              <a:rPr lang="en-US" sz="11200" dirty="0" smtClean="0">
                <a:sym typeface="Wingdings" pitchFamily="2" charset="2"/>
              </a:rPr>
              <a:t>  </a:t>
            </a:r>
            <a:r>
              <a:rPr lang="en-US" sz="11200" dirty="0" err="1" smtClean="0">
                <a:sym typeface="Wingdings" pitchFamily="2" charset="2"/>
              </a:rPr>
              <a:t>function_name</a:t>
            </a:r>
            <a:r>
              <a:rPr lang="en-US" sz="11200" dirty="0" smtClean="0">
                <a:sym typeface="Wingdings" pitchFamily="2" charset="2"/>
              </a:rPr>
              <a:t>(</a:t>
            </a:r>
            <a:r>
              <a:rPr lang="en-US" sz="11200" dirty="0" err="1" smtClean="0">
                <a:sym typeface="Wingdings" pitchFamily="2" charset="2"/>
              </a:rPr>
              <a:t>parameter_list</a:t>
            </a:r>
            <a:r>
              <a:rPr lang="en-US" sz="11200" dirty="0" smtClean="0">
                <a:sym typeface="Wingdings" pitchFamily="2" charset="2"/>
              </a:rPr>
              <a:t>);</a:t>
            </a:r>
          </a:p>
          <a:p>
            <a:pPr marL="1143000" lvl="0" indent="-1143000">
              <a:spcBef>
                <a:spcPct val="20000"/>
              </a:spcBef>
              <a:defRPr/>
            </a:pPr>
            <a:r>
              <a:rPr lang="en-US" sz="11200" dirty="0" smtClean="0">
                <a:sym typeface="Wingdings" pitchFamily="2" charset="2"/>
              </a:rPr>
              <a:t>	{local variable declaration;</a:t>
            </a:r>
          </a:p>
          <a:p>
            <a:pPr marL="1143000" lvl="0" indent="-1143000">
              <a:spcBef>
                <a:spcPct val="20000"/>
              </a:spcBef>
              <a:defRPr/>
            </a:pPr>
            <a:r>
              <a:rPr lang="en-US" sz="11200" dirty="0" smtClean="0">
                <a:sym typeface="Wingdings" pitchFamily="2" charset="2"/>
              </a:rPr>
              <a:t>	   statement1;</a:t>
            </a:r>
          </a:p>
          <a:p>
            <a:pPr marL="1143000" lvl="0" indent="-1143000">
              <a:spcBef>
                <a:spcPct val="20000"/>
              </a:spcBef>
              <a:defRPr/>
            </a:pPr>
            <a:r>
              <a:rPr lang="en-US" sz="11200" dirty="0" smtClean="0">
                <a:sym typeface="Wingdings" pitchFamily="2" charset="2"/>
              </a:rPr>
              <a:t>	    statement2;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dirty="0" smtClean="0">
                <a:sym typeface="Wingdings" pitchFamily="2" charset="2"/>
              </a:rPr>
              <a:t>		---------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dirty="0" smtClean="0">
                <a:sym typeface="Wingdings" pitchFamily="2" charset="2"/>
              </a:rPr>
              <a:t>		--------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dirty="0" smtClean="0">
                <a:sym typeface="Wingdings" pitchFamily="2" charset="2"/>
              </a:rPr>
              <a:t>	         return statement;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dirty="0" smtClean="0">
                <a:sym typeface="Wingdings" pitchFamily="2" charset="2"/>
              </a:rPr>
              <a:t>	}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1200" dirty="0" smtClean="0">
              <a:sym typeface="Wingdings" pitchFamily="2" charset="2"/>
            </a:endParaRP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200" dirty="0" smtClean="0">
                <a:sym typeface="Wingdings" pitchFamily="2" charset="2"/>
              </a:rPr>
              <a:t>		The parameter list in function definition is called formal parameters.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Parameter Types and Return Types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66800" y="1371600"/>
            <a:ext cx="80772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143000" indent="-1143000">
              <a:spcBef>
                <a:spcPct val="20000"/>
              </a:spcBef>
              <a:defRPr/>
            </a:pPr>
            <a:r>
              <a:rPr lang="en-US" sz="16000" dirty="0" smtClean="0">
                <a:sym typeface="Wingdings" pitchFamily="2" charset="2"/>
              </a:rPr>
              <a:t>Parameter list refers the data types of inputs we pass in to the function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0" dirty="0" smtClean="0">
              <a:sym typeface="Wingdings" pitchFamily="2" charset="2"/>
            </a:endParaRP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0" dirty="0" smtClean="0">
              <a:sym typeface="Wingdings" pitchFamily="2" charset="2"/>
            </a:endParaRP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0" dirty="0" smtClean="0">
                <a:sym typeface="Wingdings" pitchFamily="2" charset="2"/>
              </a:rPr>
              <a:t>The return data type refers the data type of value returned by the function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12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Function Call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000" y="1371600"/>
            <a:ext cx="8001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143000" indent="-1143000">
              <a:spcBef>
                <a:spcPct val="20000"/>
              </a:spcBef>
              <a:defRPr/>
            </a:pPr>
            <a:r>
              <a:rPr lang="en-US" sz="9800" dirty="0" smtClean="0">
                <a:sym typeface="Wingdings" pitchFamily="2" charset="2"/>
              </a:rPr>
              <a:t>A function can be called any number of times.</a:t>
            </a:r>
          </a:p>
          <a:p>
            <a:pPr marL="1143000" indent="-1143000">
              <a:spcBef>
                <a:spcPct val="20000"/>
              </a:spcBef>
              <a:defRPr/>
            </a:pPr>
            <a:endParaRPr lang="en-US" sz="9800" dirty="0" smtClean="0">
              <a:sym typeface="Wingdings" pitchFamily="2" charset="2"/>
            </a:endParaRPr>
          </a:p>
          <a:p>
            <a:pPr marL="1143000" indent="-1143000">
              <a:spcBef>
                <a:spcPct val="20000"/>
              </a:spcBef>
              <a:defRPr/>
            </a:pPr>
            <a:r>
              <a:rPr lang="en-US" sz="9800" dirty="0" smtClean="0">
                <a:sym typeface="Wingdings" pitchFamily="2" charset="2"/>
              </a:rPr>
              <a:t>A function is called by just using function name followed by actual parameters.</a:t>
            </a:r>
          </a:p>
          <a:p>
            <a:pPr marL="1143000" indent="-1143000">
              <a:spcBef>
                <a:spcPct val="20000"/>
              </a:spcBef>
              <a:defRPr/>
            </a:pPr>
            <a:endParaRPr lang="en-US" sz="9800" dirty="0" smtClean="0">
              <a:sym typeface="Wingdings" pitchFamily="2" charset="2"/>
            </a:endParaRPr>
          </a:p>
          <a:p>
            <a:pPr marL="1143000" indent="-1143000">
              <a:spcBef>
                <a:spcPct val="20000"/>
              </a:spcBef>
              <a:defRPr/>
            </a:pPr>
            <a:r>
              <a:rPr lang="en-US" sz="9800" dirty="0" smtClean="0">
                <a:sym typeface="Wingdings" pitchFamily="2" charset="2"/>
              </a:rPr>
              <a:t>The parameter list used in function call is called actual parameters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12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524000"/>
            <a:ext cx="7772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A[10]</a:t>
            </a:r>
          </a:p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An array of ten integers</a:t>
            </a:r>
          </a:p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A[0]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A[1]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…,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A[9]</a:t>
            </a:r>
          </a:p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double B[20]</a:t>
            </a:r>
          </a:p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An array of twenty long floating point numbers</a:t>
            </a:r>
          </a:p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B[0]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B[1]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…,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B[19]</a:t>
            </a:r>
          </a:p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Array indexes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always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start at zero in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Category Of Functions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0" y="1371600"/>
            <a:ext cx="8229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buAutoNum type="arabicPeriod"/>
              <a:defRPr/>
            </a:pPr>
            <a:r>
              <a:rPr lang="en-US" sz="12800" dirty="0" smtClean="0">
                <a:sym typeface="Wingdings" pitchFamily="2" charset="2"/>
              </a:rPr>
              <a:t>function with no arguments and no return values.</a:t>
            </a:r>
          </a:p>
          <a:p>
            <a:pPr marL="1371600" indent="-1371600">
              <a:spcBef>
                <a:spcPct val="20000"/>
              </a:spcBef>
              <a:buAutoNum type="arabicPeriod"/>
              <a:defRPr/>
            </a:pPr>
            <a:r>
              <a:rPr lang="en-US" sz="12800" dirty="0" smtClean="0">
                <a:sym typeface="Wingdings" pitchFamily="2" charset="2"/>
              </a:rPr>
              <a:t>function with arguments and no return values</a:t>
            </a:r>
          </a:p>
          <a:p>
            <a:pPr marL="1371600" indent="-1371600">
              <a:spcBef>
                <a:spcPct val="20000"/>
              </a:spcBef>
              <a:buAutoNum type="arabicPeriod"/>
              <a:defRPr/>
            </a:pPr>
            <a:r>
              <a:rPr lang="en-US" sz="12800" dirty="0" smtClean="0">
                <a:sym typeface="Wingdings" pitchFamily="2" charset="2"/>
              </a:rPr>
              <a:t>function with arguments and one return value.</a:t>
            </a:r>
          </a:p>
          <a:p>
            <a:pPr marL="1371600" indent="-1371600">
              <a:spcBef>
                <a:spcPct val="20000"/>
              </a:spcBef>
              <a:buAutoNum type="arabicPeriod"/>
              <a:defRPr/>
            </a:pPr>
            <a:r>
              <a:rPr lang="en-US" sz="12800" dirty="0" smtClean="0">
                <a:sym typeface="Wingdings" pitchFamily="2" charset="2"/>
              </a:rPr>
              <a:t>function with no arguments but returns a value</a:t>
            </a:r>
          </a:p>
          <a:p>
            <a:pPr marL="1371600" indent="-1371600">
              <a:spcBef>
                <a:spcPct val="20000"/>
              </a:spcBef>
              <a:buAutoNum type="arabicPeriod"/>
              <a:defRPr/>
            </a:pPr>
            <a:r>
              <a:rPr lang="en-US" sz="12800" dirty="0" smtClean="0">
                <a:sym typeface="Wingdings" pitchFamily="2" charset="2"/>
              </a:rPr>
              <a:t>function that return multiple values.</a:t>
            </a:r>
          </a:p>
          <a:p>
            <a:pPr marL="1143000" marR="0" lvl="0" indent="-11430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12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</a:t>
            </a:r>
            <a:r>
              <a:rPr kumimoji="0" lang="en-US" sz="44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argument, no return value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66800" y="1371600"/>
            <a:ext cx="80772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No data transfer between calling function and called function.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err="1" smtClean="0">
                <a:sym typeface="Wingdings" pitchFamily="2" charset="2"/>
              </a:rPr>
              <a:t>Eg</a:t>
            </a:r>
            <a:r>
              <a:rPr lang="en-US" sz="12800" dirty="0" smtClean="0">
                <a:sym typeface="Wingdings" pitchFamily="2" charset="2"/>
              </a:rPr>
              <a:t>: void </a:t>
            </a:r>
            <a:r>
              <a:rPr lang="en-US" sz="12800" dirty="0" err="1" smtClean="0">
                <a:sym typeface="Wingdings" pitchFamily="2" charset="2"/>
              </a:rPr>
              <a:t>printstar</a:t>
            </a:r>
            <a:r>
              <a:rPr lang="en-US" sz="12800" dirty="0" smtClean="0">
                <a:sym typeface="Wingdings" pitchFamily="2" charset="2"/>
              </a:rPr>
              <a:t>()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{ for(</a:t>
            </a:r>
            <a:r>
              <a:rPr lang="en-US" sz="12800" dirty="0" err="1" smtClean="0">
                <a:sym typeface="Wingdings" pitchFamily="2" charset="2"/>
              </a:rPr>
              <a:t>i</a:t>
            </a:r>
            <a:r>
              <a:rPr lang="en-US" sz="12800" dirty="0" smtClean="0">
                <a:sym typeface="Wingdings" pitchFamily="2" charset="2"/>
              </a:rPr>
              <a:t>=0;i&lt;5;i++)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</a:t>
            </a:r>
            <a:r>
              <a:rPr lang="en-US" sz="12800" dirty="0" err="1" smtClean="0">
                <a:sym typeface="Wingdings" pitchFamily="2" charset="2"/>
              </a:rPr>
              <a:t>printf</a:t>
            </a:r>
            <a:r>
              <a:rPr lang="en-US" sz="12800" dirty="0" smtClean="0">
                <a:sym typeface="Wingdings" pitchFamily="2" charset="2"/>
              </a:rPr>
              <a:t>(“***\n”);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}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With </a:t>
            </a:r>
            <a:r>
              <a:rPr kumimoji="0" lang="en-US" sz="44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argument, no return value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1371600"/>
            <a:ext cx="81534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Calling function pass data to the called function.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err="1" smtClean="0">
                <a:sym typeface="Wingdings" pitchFamily="2" charset="2"/>
              </a:rPr>
              <a:t>Eg</a:t>
            </a:r>
            <a:r>
              <a:rPr lang="en-US" sz="12800" dirty="0" smtClean="0">
                <a:sym typeface="Wingdings" pitchFamily="2" charset="2"/>
              </a:rPr>
              <a:t> </a:t>
            </a:r>
            <a:r>
              <a:rPr lang="en-US" sz="12800" u="sng" dirty="0" smtClean="0">
                <a:sym typeface="Wingdings" pitchFamily="2" charset="2"/>
              </a:rPr>
              <a:t>Function definition: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void add(</a:t>
            </a:r>
            <a:r>
              <a:rPr lang="en-US" sz="12800" dirty="0" err="1" smtClean="0">
                <a:sym typeface="Wingdings" pitchFamily="2" charset="2"/>
              </a:rPr>
              <a:t>m,n</a:t>
            </a:r>
            <a:r>
              <a:rPr lang="en-US" sz="12800" dirty="0" smtClean="0">
                <a:sym typeface="Wingdings" pitchFamily="2" charset="2"/>
              </a:rPr>
              <a:t>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{ </a:t>
            </a:r>
            <a:r>
              <a:rPr lang="en-US" sz="12800" dirty="0" err="1" smtClean="0">
                <a:sym typeface="Wingdings" pitchFamily="2" charset="2"/>
              </a:rPr>
              <a:t>printf</a:t>
            </a:r>
            <a:r>
              <a:rPr lang="en-US" sz="12800" dirty="0" smtClean="0">
                <a:sym typeface="Wingdings" pitchFamily="2" charset="2"/>
              </a:rPr>
              <a:t>(“%</a:t>
            </a:r>
            <a:r>
              <a:rPr lang="en-US" sz="12800" dirty="0" err="1" smtClean="0">
                <a:sym typeface="Wingdings" pitchFamily="2" charset="2"/>
              </a:rPr>
              <a:t>d”,m+n</a:t>
            </a:r>
            <a:r>
              <a:rPr lang="en-US" sz="12800" dirty="0" smtClean="0">
                <a:sym typeface="Wingdings" pitchFamily="2" charset="2"/>
              </a:rPr>
              <a:t>);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}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u="sng" dirty="0" smtClean="0">
                <a:sym typeface="Wingdings" pitchFamily="2" charset="2"/>
              </a:rPr>
              <a:t>Function call: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add(3455,678);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8534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With no </a:t>
            </a:r>
            <a:r>
              <a:rPr kumimoji="0" lang="en-US" sz="44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argument, but with return value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000" y="1143000"/>
            <a:ext cx="80010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Calling function pass data to the called function.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Called function returns a value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err="1" smtClean="0">
                <a:sym typeface="Wingdings" pitchFamily="2" charset="2"/>
              </a:rPr>
              <a:t>Eg</a:t>
            </a:r>
            <a:r>
              <a:rPr lang="en-US" sz="12800" dirty="0" smtClean="0">
                <a:sym typeface="Wingdings" pitchFamily="2" charset="2"/>
              </a:rPr>
              <a:t> </a:t>
            </a:r>
            <a:r>
              <a:rPr lang="en-US" sz="12800" u="sng" dirty="0" smtClean="0">
                <a:sym typeface="Wingdings" pitchFamily="2" charset="2"/>
              </a:rPr>
              <a:t>Function definition: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</a:t>
            </a:r>
            <a:r>
              <a:rPr lang="en-US" sz="12800" dirty="0" err="1" smtClean="0">
                <a:sym typeface="Wingdings" pitchFamily="2" charset="2"/>
              </a:rPr>
              <a:t>ncr</a:t>
            </a:r>
            <a:r>
              <a:rPr lang="en-US" sz="12800" dirty="0" smtClean="0">
                <a:sym typeface="Wingdings" pitchFamily="2" charset="2"/>
              </a:rPr>
              <a:t>()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{ 	   </a:t>
            </a:r>
            <a:r>
              <a:rPr lang="en-US" sz="12800" dirty="0" err="1" smtClean="0">
                <a:sym typeface="Wingdings" pitchFamily="2" charset="2"/>
              </a:rPr>
              <a:t>myncr</a:t>
            </a:r>
            <a:r>
              <a:rPr lang="en-US" sz="12800" dirty="0" smtClean="0">
                <a:sym typeface="Wingdings" pitchFamily="2" charset="2"/>
              </a:rPr>
              <a:t>=fact(5)/fact(3)*fact(2);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    return </a:t>
            </a:r>
            <a:r>
              <a:rPr lang="en-US" sz="12800" dirty="0" err="1" smtClean="0">
                <a:sym typeface="Wingdings" pitchFamily="2" charset="2"/>
              </a:rPr>
              <a:t>myncr</a:t>
            </a:r>
            <a:r>
              <a:rPr lang="en-US" sz="12800" dirty="0" smtClean="0">
                <a:sym typeface="Wingdings" pitchFamily="2" charset="2"/>
              </a:rPr>
              <a:t>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}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u="sng" dirty="0" smtClean="0">
                <a:sym typeface="Wingdings" pitchFamily="2" charset="2"/>
              </a:rPr>
              <a:t>Function call: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r>
              <a:rPr lang="en-US" sz="12800" dirty="0" err="1" smtClean="0">
                <a:sym typeface="Wingdings" pitchFamily="2" charset="2"/>
              </a:rPr>
              <a:t>ncr</a:t>
            </a:r>
            <a:r>
              <a:rPr lang="en-US" sz="12800" dirty="0" smtClean="0">
                <a:sym typeface="Wingdings" pitchFamily="2" charset="2"/>
              </a:rPr>
              <a:t>();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Function </a:t>
            </a:r>
            <a:r>
              <a:rPr kumimoji="0" lang="en-US" sz="44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with multiple return values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762000"/>
            <a:ext cx="8153400" cy="6096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Using return statement we can send only one value.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Using address operator &amp; and indirection operator * we can send multiple values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000" b="1" u="sng" dirty="0" smtClean="0"/>
              <a:t>Function with multiple return values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000" y="762000"/>
            <a:ext cx="8001000" cy="6096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1200" b="1" u="sng" dirty="0" smtClean="0">
                <a:sym typeface="Wingdings" pitchFamily="2" charset="2"/>
              </a:rPr>
              <a:t>Function declaration: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1200" b="1" dirty="0" smtClean="0">
                <a:sym typeface="Wingdings" pitchFamily="2" charset="2"/>
              </a:rPr>
              <a:t>	</a:t>
            </a:r>
            <a:r>
              <a:rPr lang="en-US" sz="11200" dirty="0" smtClean="0">
                <a:sym typeface="Wingdings" pitchFamily="2" charset="2"/>
              </a:rPr>
              <a:t>void </a:t>
            </a:r>
            <a:r>
              <a:rPr lang="en-US" sz="11200" dirty="0" err="1" smtClean="0">
                <a:sym typeface="Wingdings" pitchFamily="2" charset="2"/>
              </a:rPr>
              <a:t>arithop</a:t>
            </a:r>
            <a:r>
              <a:rPr lang="en-US" sz="11200" dirty="0" smtClean="0">
                <a:sym typeface="Wingdings" pitchFamily="2" charset="2"/>
              </a:rPr>
              <a:t>(</a:t>
            </a:r>
            <a:r>
              <a:rPr lang="en-US" sz="11200" dirty="0" err="1" smtClean="0">
                <a:sym typeface="Wingdings" pitchFamily="2" charset="2"/>
              </a:rPr>
              <a:t>int</a:t>
            </a:r>
            <a:r>
              <a:rPr lang="en-US" sz="11200" dirty="0" smtClean="0">
                <a:sym typeface="Wingdings" pitchFamily="2" charset="2"/>
              </a:rPr>
              <a:t> </a:t>
            </a:r>
            <a:r>
              <a:rPr lang="en-US" sz="11200" dirty="0" err="1" smtClean="0">
                <a:sym typeface="Wingdings" pitchFamily="2" charset="2"/>
              </a:rPr>
              <a:t>x,int</a:t>
            </a:r>
            <a:r>
              <a:rPr lang="en-US" sz="11200" dirty="0" smtClean="0">
                <a:sym typeface="Wingdings" pitchFamily="2" charset="2"/>
              </a:rPr>
              <a:t> y, </a:t>
            </a:r>
            <a:r>
              <a:rPr lang="en-US" sz="11200" dirty="0" err="1" smtClean="0">
                <a:sym typeface="Wingdings" pitchFamily="2" charset="2"/>
              </a:rPr>
              <a:t>int</a:t>
            </a:r>
            <a:r>
              <a:rPr lang="en-US" sz="11200" dirty="0" smtClean="0">
                <a:sym typeface="Wingdings" pitchFamily="2" charset="2"/>
              </a:rPr>
              <a:t> *</a:t>
            </a:r>
            <a:r>
              <a:rPr lang="en-US" sz="11200" dirty="0" err="1" smtClean="0">
                <a:sym typeface="Wingdings" pitchFamily="2" charset="2"/>
              </a:rPr>
              <a:t>s,int</a:t>
            </a:r>
            <a:r>
              <a:rPr lang="en-US" sz="11200" dirty="0" smtClean="0">
                <a:sym typeface="Wingdings" pitchFamily="2" charset="2"/>
              </a:rPr>
              <a:t> *d);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1200" b="1" dirty="0" smtClean="0">
                <a:sym typeface="Wingdings" pitchFamily="2" charset="2"/>
              </a:rPr>
              <a:t> </a:t>
            </a:r>
            <a:r>
              <a:rPr lang="en-US" sz="11200" b="1" u="sng" dirty="0" smtClean="0">
                <a:sym typeface="Wingdings" pitchFamily="2" charset="2"/>
              </a:rPr>
              <a:t>Function definition: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1200" b="1" dirty="0" smtClean="0">
                <a:sym typeface="Wingdings" pitchFamily="2" charset="2"/>
              </a:rPr>
              <a:t>	 </a:t>
            </a:r>
            <a:r>
              <a:rPr lang="en-US" sz="11200" dirty="0" smtClean="0">
                <a:sym typeface="Wingdings" pitchFamily="2" charset="2"/>
              </a:rPr>
              <a:t>void </a:t>
            </a:r>
            <a:r>
              <a:rPr lang="en-US" sz="11200" dirty="0" err="1" smtClean="0">
                <a:sym typeface="Wingdings" pitchFamily="2" charset="2"/>
              </a:rPr>
              <a:t>arithop</a:t>
            </a:r>
            <a:r>
              <a:rPr lang="en-US" sz="11200" dirty="0" smtClean="0">
                <a:sym typeface="Wingdings" pitchFamily="2" charset="2"/>
              </a:rPr>
              <a:t>(</a:t>
            </a:r>
            <a:r>
              <a:rPr lang="en-US" sz="11200" dirty="0" err="1" smtClean="0">
                <a:sym typeface="Wingdings" pitchFamily="2" charset="2"/>
              </a:rPr>
              <a:t>int</a:t>
            </a:r>
            <a:r>
              <a:rPr lang="en-US" sz="11200" dirty="0" smtClean="0">
                <a:sym typeface="Wingdings" pitchFamily="2" charset="2"/>
              </a:rPr>
              <a:t> a, </a:t>
            </a:r>
            <a:r>
              <a:rPr lang="en-US" sz="11200" dirty="0" err="1" smtClean="0">
                <a:sym typeface="Wingdings" pitchFamily="2" charset="2"/>
              </a:rPr>
              <a:t>int</a:t>
            </a:r>
            <a:r>
              <a:rPr lang="en-US" sz="11200" dirty="0" smtClean="0">
                <a:sym typeface="Wingdings" pitchFamily="2" charset="2"/>
              </a:rPr>
              <a:t> b, </a:t>
            </a:r>
            <a:r>
              <a:rPr lang="en-US" sz="11200" dirty="0" err="1" smtClean="0">
                <a:sym typeface="Wingdings" pitchFamily="2" charset="2"/>
              </a:rPr>
              <a:t>int</a:t>
            </a:r>
            <a:r>
              <a:rPr lang="en-US" sz="11200" dirty="0" smtClean="0">
                <a:sym typeface="Wingdings" pitchFamily="2" charset="2"/>
              </a:rPr>
              <a:t> *</a:t>
            </a:r>
            <a:r>
              <a:rPr lang="en-US" sz="11200" dirty="0" err="1" smtClean="0">
                <a:sym typeface="Wingdings" pitchFamily="2" charset="2"/>
              </a:rPr>
              <a:t>sum,int</a:t>
            </a:r>
            <a:r>
              <a:rPr lang="en-US" sz="11200" dirty="0" smtClean="0">
                <a:sym typeface="Wingdings" pitchFamily="2" charset="2"/>
              </a:rPr>
              <a:t> *diff)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1200" dirty="0" smtClean="0">
                <a:sym typeface="Wingdings" pitchFamily="2" charset="2"/>
              </a:rPr>
              <a:t>	{ 	   *sum=</a:t>
            </a:r>
            <a:r>
              <a:rPr lang="en-US" sz="11200" dirty="0" err="1" smtClean="0">
                <a:sym typeface="Wingdings" pitchFamily="2" charset="2"/>
              </a:rPr>
              <a:t>a+b</a:t>
            </a:r>
            <a:r>
              <a:rPr lang="en-US" sz="11200" dirty="0" smtClean="0">
                <a:sym typeface="Wingdings" pitchFamily="2" charset="2"/>
              </a:rPr>
              <a:t>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1200" dirty="0" smtClean="0">
                <a:sym typeface="Wingdings" pitchFamily="2" charset="2"/>
              </a:rPr>
              <a:t>		    *diff=a-b;  </a:t>
            </a:r>
            <a:r>
              <a:rPr lang="en-US" sz="11200" b="1" dirty="0" smtClean="0">
                <a:sym typeface="Wingdings" pitchFamily="2" charset="2"/>
              </a:rPr>
              <a:t>}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1200" b="1" dirty="0" smtClean="0">
                <a:sym typeface="Wingdings" pitchFamily="2" charset="2"/>
              </a:rPr>
              <a:t>	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1200" b="1" u="sng" dirty="0" smtClean="0">
                <a:sym typeface="Wingdings" pitchFamily="2" charset="2"/>
              </a:rPr>
              <a:t>Function call: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1200" dirty="0" smtClean="0">
                <a:sym typeface="Wingdings" pitchFamily="2" charset="2"/>
              </a:rPr>
              <a:t>                </a:t>
            </a:r>
            <a:r>
              <a:rPr lang="en-US" sz="11200" dirty="0" err="1" smtClean="0">
                <a:sym typeface="Wingdings" pitchFamily="2" charset="2"/>
              </a:rPr>
              <a:t>int</a:t>
            </a:r>
            <a:r>
              <a:rPr lang="en-US" sz="11200" dirty="0" smtClean="0">
                <a:sym typeface="Wingdings" pitchFamily="2" charset="2"/>
              </a:rPr>
              <a:t> </a:t>
            </a:r>
            <a:r>
              <a:rPr lang="en-US" sz="11200" dirty="0" err="1" smtClean="0">
                <a:sym typeface="Wingdings" pitchFamily="2" charset="2"/>
              </a:rPr>
              <a:t>s,d</a:t>
            </a:r>
            <a:r>
              <a:rPr lang="en-US" sz="11200" u="sng" dirty="0" smtClean="0">
                <a:sym typeface="Wingdings" pitchFamily="2" charset="2"/>
              </a:rPr>
              <a:t>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1200" dirty="0" smtClean="0">
                <a:sym typeface="Wingdings" pitchFamily="2" charset="2"/>
              </a:rPr>
              <a:t>	</a:t>
            </a:r>
            <a:r>
              <a:rPr lang="en-US" sz="11200" dirty="0" err="1" smtClean="0">
                <a:sym typeface="Wingdings" pitchFamily="2" charset="2"/>
              </a:rPr>
              <a:t>arithop</a:t>
            </a:r>
            <a:r>
              <a:rPr lang="en-US" sz="11200" dirty="0" smtClean="0">
                <a:sym typeface="Wingdings" pitchFamily="2" charset="2"/>
              </a:rPr>
              <a:t>(26, 67,&amp;s,&amp;d);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304800"/>
            <a:ext cx="792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u="sng" dirty="0" smtClean="0"/>
              <a:t>Nesting of functions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1371600"/>
            <a:ext cx="81534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A function calls another function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err="1" smtClean="0">
                <a:sym typeface="Wingdings" pitchFamily="2" charset="2"/>
              </a:rPr>
              <a:t>Eg</a:t>
            </a:r>
            <a:r>
              <a:rPr lang="en-US" sz="12800" dirty="0" smtClean="0">
                <a:sym typeface="Wingdings" pitchFamily="2" charset="2"/>
              </a:rPr>
              <a:t> </a:t>
            </a:r>
            <a:r>
              <a:rPr lang="en-US" sz="12800" u="sng" dirty="0" smtClean="0">
                <a:sym typeface="Wingdings" pitchFamily="2" charset="2"/>
              </a:rPr>
              <a:t>Function definition: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</a:t>
            </a:r>
            <a:r>
              <a:rPr lang="en-US" sz="12800" dirty="0" err="1" smtClean="0">
                <a:sym typeface="Wingdings" pitchFamily="2" charset="2"/>
              </a:rPr>
              <a:t>ncr</a:t>
            </a:r>
            <a:r>
              <a:rPr lang="en-US" sz="12800" dirty="0" smtClean="0">
                <a:sym typeface="Wingdings" pitchFamily="2" charset="2"/>
              </a:rPr>
              <a:t>()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{ 	   </a:t>
            </a:r>
            <a:r>
              <a:rPr lang="en-US" sz="12800" dirty="0" err="1" smtClean="0">
                <a:sym typeface="Wingdings" pitchFamily="2" charset="2"/>
              </a:rPr>
              <a:t>myncr</a:t>
            </a:r>
            <a:r>
              <a:rPr lang="en-US" sz="12800" dirty="0" smtClean="0">
                <a:sym typeface="Wingdings" pitchFamily="2" charset="2"/>
              </a:rPr>
              <a:t>=fact(5)/fact(3)*fact(2);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    return </a:t>
            </a:r>
            <a:r>
              <a:rPr lang="en-US" sz="12800" dirty="0" err="1" smtClean="0">
                <a:sym typeface="Wingdings" pitchFamily="2" charset="2"/>
              </a:rPr>
              <a:t>myncr</a:t>
            </a:r>
            <a:r>
              <a:rPr lang="en-US" sz="12800" dirty="0" smtClean="0">
                <a:sym typeface="Wingdings" pitchFamily="2" charset="2"/>
              </a:rPr>
              <a:t>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}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u="sng" dirty="0" smtClean="0">
                <a:sym typeface="Wingdings" pitchFamily="2" charset="2"/>
              </a:rPr>
              <a:t>Function call: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r>
              <a:rPr lang="en-US" sz="12800" dirty="0" err="1" smtClean="0">
                <a:sym typeface="Wingdings" pitchFamily="2" charset="2"/>
              </a:rPr>
              <a:t>ncr</a:t>
            </a:r>
            <a:r>
              <a:rPr lang="en-US" sz="12800" dirty="0" smtClean="0">
                <a:sym typeface="Wingdings" pitchFamily="2" charset="2"/>
              </a:rPr>
              <a:t>();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0"/>
            <a:ext cx="792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u="sng" dirty="0" smtClean="0"/>
              <a:t>Recursion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914400"/>
            <a:ext cx="81534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A function calls itself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err="1" smtClean="0">
                <a:sym typeface="Wingdings" pitchFamily="2" charset="2"/>
              </a:rPr>
              <a:t>Eg</a:t>
            </a:r>
            <a:r>
              <a:rPr lang="en-US" sz="12800" dirty="0" smtClean="0">
                <a:sym typeface="Wingdings" pitchFamily="2" charset="2"/>
              </a:rPr>
              <a:t> </a:t>
            </a:r>
            <a:r>
              <a:rPr lang="en-US" sz="12800" u="sng" dirty="0" smtClean="0">
                <a:sym typeface="Wingdings" pitchFamily="2" charset="2"/>
              </a:rPr>
              <a:t>Function definition: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fact()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{ 	   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f;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    if(n==1)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	return(1);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    else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	f=n*fact(n-1);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	return(fact);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}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5800" dirty="0" smtClean="0">
              <a:sym typeface="Wingdings" pitchFamily="2" charset="2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	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304800"/>
            <a:ext cx="792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u="sng" dirty="0" smtClean="0"/>
              <a:t>Passing arrays to function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0" y="13716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err="1" smtClean="0">
                <a:sym typeface="Wingdings" pitchFamily="2" charset="2"/>
              </a:rPr>
              <a:t>Eg</a:t>
            </a:r>
            <a:r>
              <a:rPr lang="en-US" sz="12800" dirty="0" smtClean="0">
                <a:sym typeface="Wingdings" pitchFamily="2" charset="2"/>
              </a:rPr>
              <a:t> </a:t>
            </a:r>
            <a:r>
              <a:rPr lang="en-US" sz="12800" u="sng" dirty="0" smtClean="0">
                <a:sym typeface="Wingdings" pitchFamily="2" charset="2"/>
              </a:rPr>
              <a:t>Function definition: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float largest(float a[],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n)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{ 	   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</a:t>
            </a:r>
            <a:r>
              <a:rPr lang="en-US" sz="12800" dirty="0" err="1" smtClean="0">
                <a:sym typeface="Wingdings" pitchFamily="2" charset="2"/>
              </a:rPr>
              <a:t>i</a:t>
            </a:r>
            <a:r>
              <a:rPr lang="en-US" sz="12800" dirty="0" smtClean="0">
                <a:sym typeface="Wingdings" pitchFamily="2" charset="2"/>
              </a:rPr>
              <a:t>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   float max;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   max=a[0];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    for(</a:t>
            </a:r>
            <a:r>
              <a:rPr lang="en-US" sz="12800" dirty="0" err="1" smtClean="0">
                <a:sym typeface="Wingdings" pitchFamily="2" charset="2"/>
              </a:rPr>
              <a:t>i</a:t>
            </a:r>
            <a:r>
              <a:rPr lang="en-US" sz="12800" dirty="0" smtClean="0">
                <a:sym typeface="Wingdings" pitchFamily="2" charset="2"/>
              </a:rPr>
              <a:t>=1;i&lt;</a:t>
            </a:r>
            <a:r>
              <a:rPr lang="en-US" sz="12800" dirty="0" err="1" smtClean="0">
                <a:sym typeface="Wingdings" pitchFamily="2" charset="2"/>
              </a:rPr>
              <a:t>n;i</a:t>
            </a:r>
            <a:r>
              <a:rPr lang="en-US" sz="12800" dirty="0" smtClean="0">
                <a:sym typeface="Wingdings" pitchFamily="2" charset="2"/>
              </a:rPr>
              <a:t>++)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	if(max&lt;a[</a:t>
            </a:r>
            <a:r>
              <a:rPr lang="en-US" sz="12800" dirty="0" err="1" smtClean="0">
                <a:sym typeface="Wingdings" pitchFamily="2" charset="2"/>
              </a:rPr>
              <a:t>i</a:t>
            </a:r>
            <a:r>
              <a:rPr lang="en-US" sz="12800" dirty="0" smtClean="0">
                <a:sym typeface="Wingdings" pitchFamily="2" charset="2"/>
              </a:rPr>
              <a:t>])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	      max=a[</a:t>
            </a:r>
            <a:r>
              <a:rPr lang="en-US" sz="12800" dirty="0" err="1" smtClean="0">
                <a:sym typeface="Wingdings" pitchFamily="2" charset="2"/>
              </a:rPr>
              <a:t>i</a:t>
            </a:r>
            <a:r>
              <a:rPr lang="en-US" sz="12800" dirty="0" smtClean="0">
                <a:sym typeface="Wingdings" pitchFamily="2" charset="2"/>
              </a:rPr>
              <a:t>];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		    return max;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}</a:t>
            </a: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52400" y="6305550"/>
            <a:ext cx="84582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304800"/>
            <a:ext cx="792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/>
              <a:t>  </a:t>
            </a:r>
            <a:r>
              <a:rPr lang="en-US" sz="4400" b="1" u="sng" dirty="0" smtClean="0"/>
              <a:t>Passing a String to function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200" y="1371600"/>
            <a:ext cx="83058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err="1" smtClean="0">
                <a:sym typeface="Wingdings" pitchFamily="2" charset="2"/>
              </a:rPr>
              <a:t>Eg</a:t>
            </a:r>
            <a:r>
              <a:rPr lang="en-US" sz="12800" dirty="0" smtClean="0">
                <a:sym typeface="Wingdings" pitchFamily="2" charset="2"/>
              </a:rPr>
              <a:t> </a:t>
            </a:r>
            <a:r>
              <a:rPr lang="en-US" sz="12800" u="sng" dirty="0" smtClean="0">
                <a:sym typeface="Wingdings" pitchFamily="2" charset="2"/>
              </a:rPr>
              <a:t>Function definition: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void display(char </a:t>
            </a:r>
            <a:r>
              <a:rPr lang="en-US" sz="12800" dirty="0" err="1" smtClean="0">
                <a:sym typeface="Wingdings" pitchFamily="2" charset="2"/>
              </a:rPr>
              <a:t>city_name</a:t>
            </a:r>
            <a:r>
              <a:rPr lang="en-US" sz="12800" dirty="0" smtClean="0">
                <a:sym typeface="Wingdings" pitchFamily="2" charset="2"/>
              </a:rPr>
              <a:t>[])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{ ……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  ……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}</a:t>
            </a: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524000"/>
            <a:ext cx="80772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Static or Dynamic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Static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:Array size determined at coding time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Dynamic: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Array size may be determined at run-time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Declaring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304800"/>
            <a:ext cx="7924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u="sng" dirty="0" err="1" smtClean="0"/>
              <a:t>Scope,visibility</a:t>
            </a:r>
            <a:r>
              <a:rPr lang="en-US" sz="4400" u="sng" dirty="0" smtClean="0"/>
              <a:t> &amp; lifetime of variable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0" y="13716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Variable </a:t>
            </a:r>
            <a:r>
              <a:rPr lang="en-US" sz="12800" b="1" dirty="0" smtClean="0">
                <a:sym typeface="Wingdings" pitchFamily="2" charset="2"/>
              </a:rPr>
              <a:t>storage classes</a:t>
            </a:r>
            <a:r>
              <a:rPr lang="en-US" sz="12800" dirty="0" smtClean="0">
                <a:sym typeface="Wingdings" pitchFamily="2" charset="2"/>
              </a:rPr>
              <a:t>: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1. Automatic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2. External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3. Static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4. Register</a:t>
            </a: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381000"/>
            <a:ext cx="8610600" cy="6477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r>
              <a:rPr lang="en-US" sz="12800" b="1" dirty="0" smtClean="0">
                <a:sym typeface="Wingdings" pitchFamily="2" charset="2"/>
              </a:rPr>
              <a:t>1. Automatic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 - Automatic variables are created inside a function and automatically destroyed when function is exited.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 - We may even use keyword ‘auto’ to explicitly declare a variable as auto.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</a:t>
            </a:r>
            <a:r>
              <a:rPr lang="en-US" sz="12800" dirty="0" err="1" smtClean="0">
                <a:sym typeface="Wingdings" pitchFamily="2" charset="2"/>
              </a:rPr>
              <a:t>ncr</a:t>
            </a:r>
            <a:r>
              <a:rPr lang="en-US" sz="12800" dirty="0" smtClean="0">
                <a:sym typeface="Wingdings" pitchFamily="2" charset="2"/>
              </a:rPr>
              <a:t>()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{ auto 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result;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….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….  }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0668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0"/>
            <a:ext cx="8610600" cy="6858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r>
              <a:rPr lang="en-US" sz="12800" b="1" dirty="0" smtClean="0">
                <a:sym typeface="Wingdings" pitchFamily="2" charset="2"/>
              </a:rPr>
              <a:t>2. External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 - External variables are created before the main function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 - used throughout the entire program.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 - also called global variable.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 - We may even use keyword ‘extern’ to explicitly declare a variable as external.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number;	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main()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{ ….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….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….  }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3716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0"/>
            <a:ext cx="8610600" cy="6858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b="1" dirty="0" smtClean="0">
                <a:sym typeface="Wingdings" pitchFamily="2" charset="2"/>
              </a:rPr>
              <a:t>	3.Static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 - The value of static variable persists throughout the program.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 - if the variable is both static and internal the value is accessible within the function only like ‘auto’ variable.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 </a:t>
            </a:r>
            <a:r>
              <a:rPr lang="en-US" sz="12800" i="1" dirty="0" smtClean="0">
                <a:sym typeface="Wingdings" pitchFamily="2" charset="2"/>
              </a:rPr>
              <a:t>- But the important difference the value is maintained even between function calls</a:t>
            </a:r>
            <a:r>
              <a:rPr lang="en-US" sz="12800" dirty="0" smtClean="0">
                <a:sym typeface="Wingdings" pitchFamily="2" charset="2"/>
              </a:rPr>
              <a:t>.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305550"/>
            <a:ext cx="84582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29200" y="0"/>
            <a:ext cx="3962400" cy="655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0"/>
            <a:ext cx="4495800" cy="6858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b="1" dirty="0" smtClean="0">
                <a:sym typeface="Wingdings" pitchFamily="2" charset="2"/>
              </a:rPr>
              <a:t>3. Example: with static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main()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{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I;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  for(</a:t>
            </a:r>
            <a:r>
              <a:rPr lang="en-US" sz="12800" dirty="0" err="1" smtClean="0">
                <a:sym typeface="Wingdings" pitchFamily="2" charset="2"/>
              </a:rPr>
              <a:t>i</a:t>
            </a:r>
            <a:r>
              <a:rPr lang="en-US" sz="12800" dirty="0" smtClean="0">
                <a:sym typeface="Wingdings" pitchFamily="2" charset="2"/>
              </a:rPr>
              <a:t>=1;i&lt;=3;i++)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   stat();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}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void stat(void)</a:t>
            </a:r>
            <a:endParaRPr lang="en-US" sz="12800" b="1" u="sng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{</a:t>
            </a:r>
            <a:r>
              <a:rPr lang="en-US" sz="12800" b="1" i="1" dirty="0" smtClean="0">
                <a:sym typeface="Wingdings" pitchFamily="2" charset="2"/>
              </a:rPr>
              <a:t>static</a:t>
            </a:r>
            <a:r>
              <a:rPr lang="en-US" sz="12800" dirty="0" smtClean="0">
                <a:sym typeface="Wingdings" pitchFamily="2" charset="2"/>
              </a:rPr>
              <a:t> 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x=0;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x=x+1;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</a:t>
            </a:r>
            <a:r>
              <a:rPr lang="en-US" sz="12800" dirty="0" err="1" smtClean="0">
                <a:sym typeface="Wingdings" pitchFamily="2" charset="2"/>
              </a:rPr>
              <a:t>printf</a:t>
            </a:r>
            <a:r>
              <a:rPr lang="en-US" sz="12800" dirty="0" smtClean="0">
                <a:sym typeface="Wingdings" pitchFamily="2" charset="2"/>
              </a:rPr>
              <a:t>(“%d\</a:t>
            </a:r>
            <a:r>
              <a:rPr lang="en-US" sz="12800" dirty="0" err="1" smtClean="0">
                <a:sym typeface="Wingdings" pitchFamily="2" charset="2"/>
              </a:rPr>
              <a:t>t”,x</a:t>
            </a:r>
            <a:r>
              <a:rPr lang="en-US" sz="12800" dirty="0" smtClean="0">
                <a:sym typeface="Wingdings" pitchFamily="2" charset="2"/>
              </a:rPr>
              <a:t>);	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}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b="1" dirty="0" smtClean="0">
                <a:sym typeface="Wingdings" pitchFamily="2" charset="2"/>
              </a:rPr>
              <a:t>    </a:t>
            </a:r>
            <a:r>
              <a:rPr lang="en-US" sz="12800" b="1" u="sng" dirty="0" smtClean="0">
                <a:sym typeface="Wingdings" pitchFamily="2" charset="2"/>
              </a:rPr>
              <a:t>output:</a:t>
            </a:r>
            <a:r>
              <a:rPr lang="en-US" sz="12800" b="1" dirty="0" smtClean="0">
                <a:sym typeface="Wingdings" pitchFamily="2" charset="2"/>
              </a:rPr>
              <a:t>   </a:t>
            </a:r>
            <a:r>
              <a:rPr lang="en-US" sz="12800" dirty="0" smtClean="0">
                <a:sym typeface="Wingdings" pitchFamily="2" charset="2"/>
              </a:rPr>
              <a:t>1  2  3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953000" y="0"/>
            <a:ext cx="4191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b="1" dirty="0" err="1" smtClean="0">
                <a:sym typeface="Wingdings" pitchFamily="2" charset="2"/>
              </a:rPr>
              <a:t>Example:without</a:t>
            </a:r>
            <a:r>
              <a:rPr lang="en-US" sz="12800" b="1" dirty="0" smtClean="0">
                <a:sym typeface="Wingdings" pitchFamily="2" charset="2"/>
              </a:rPr>
              <a:t> static 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main()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{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I;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  for(</a:t>
            </a:r>
            <a:r>
              <a:rPr lang="en-US" sz="12800" dirty="0" err="1" smtClean="0">
                <a:sym typeface="Wingdings" pitchFamily="2" charset="2"/>
              </a:rPr>
              <a:t>i</a:t>
            </a:r>
            <a:r>
              <a:rPr lang="en-US" sz="12800" dirty="0" smtClean="0">
                <a:sym typeface="Wingdings" pitchFamily="2" charset="2"/>
              </a:rPr>
              <a:t>=1;i&lt;=3;i++)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   stat();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}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void stat(void)</a:t>
            </a:r>
            <a:endParaRPr lang="en-US" sz="12800" b="1" u="sng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{ </a:t>
            </a:r>
            <a:r>
              <a:rPr lang="en-US" sz="12800" dirty="0" err="1" smtClean="0">
                <a:sym typeface="Wingdings" pitchFamily="2" charset="2"/>
              </a:rPr>
              <a:t>int</a:t>
            </a:r>
            <a:r>
              <a:rPr lang="en-US" sz="12800" dirty="0" smtClean="0">
                <a:sym typeface="Wingdings" pitchFamily="2" charset="2"/>
              </a:rPr>
              <a:t> x=0;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x=x+1;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</a:t>
            </a:r>
            <a:r>
              <a:rPr lang="en-US" sz="12800" dirty="0" err="1" smtClean="0">
                <a:sym typeface="Wingdings" pitchFamily="2" charset="2"/>
              </a:rPr>
              <a:t>printf</a:t>
            </a:r>
            <a:r>
              <a:rPr lang="en-US" sz="12800" dirty="0" smtClean="0">
                <a:sym typeface="Wingdings" pitchFamily="2" charset="2"/>
              </a:rPr>
              <a:t>(“%d\</a:t>
            </a:r>
            <a:r>
              <a:rPr lang="en-US" sz="12800" dirty="0" err="1" smtClean="0">
                <a:sym typeface="Wingdings" pitchFamily="2" charset="2"/>
              </a:rPr>
              <a:t>t”,x</a:t>
            </a:r>
            <a:r>
              <a:rPr lang="en-US" sz="12800" dirty="0" smtClean="0">
                <a:sym typeface="Wingdings" pitchFamily="2" charset="2"/>
              </a:rPr>
              <a:t>);	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    }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b="1" dirty="0" smtClean="0">
                <a:sym typeface="Wingdings" pitchFamily="2" charset="2"/>
              </a:rPr>
              <a:t>   </a:t>
            </a:r>
            <a:r>
              <a:rPr lang="en-US" sz="12800" b="1" u="sng" dirty="0" smtClean="0">
                <a:sym typeface="Wingdings" pitchFamily="2" charset="2"/>
              </a:rPr>
              <a:t>output:</a:t>
            </a:r>
            <a:r>
              <a:rPr lang="en-US" sz="12800" b="1" dirty="0" smtClean="0">
                <a:sym typeface="Wingdings" pitchFamily="2" charset="2"/>
              </a:rPr>
              <a:t>   </a:t>
            </a:r>
            <a:r>
              <a:rPr lang="en-US" sz="12800" dirty="0" smtClean="0">
                <a:sym typeface="Wingdings" pitchFamily="2" charset="2"/>
              </a:rPr>
              <a:t>1  1 1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0"/>
            <a:ext cx="8610600" cy="6858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r>
              <a:rPr lang="en-US" sz="12800" b="1" dirty="0" smtClean="0">
                <a:sym typeface="Wingdings" pitchFamily="2" charset="2"/>
              </a:rPr>
              <a:t>4.Register Variable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 </a:t>
            </a:r>
          </a:p>
          <a:p>
            <a:pPr marL="1371600" indent="-1371600">
              <a:spcBef>
                <a:spcPct val="20000"/>
              </a:spcBef>
              <a:buFontTx/>
              <a:buChar char="-"/>
              <a:defRPr/>
            </a:pPr>
            <a:r>
              <a:rPr lang="en-US" sz="12800" dirty="0" smtClean="0">
                <a:sym typeface="Wingdings" pitchFamily="2" charset="2"/>
              </a:rPr>
              <a:t>Variable is stored in one of registers of the CPU.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buFontTx/>
              <a:buChar char="-"/>
              <a:defRPr/>
            </a:pPr>
            <a:r>
              <a:rPr lang="en-US" sz="12800" dirty="0" smtClean="0">
                <a:sym typeface="Wingdings" pitchFamily="2" charset="2"/>
              </a:rPr>
              <a:t>Access is faster than normal value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buFontTx/>
              <a:buChar char="-"/>
              <a:defRPr/>
            </a:pPr>
            <a:r>
              <a:rPr lang="en-US" sz="12800" dirty="0" smtClean="0">
                <a:sym typeface="Wingdings" pitchFamily="2" charset="2"/>
              </a:rPr>
              <a:t>Only few variables can be stored in registers.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305550"/>
            <a:ext cx="84582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0"/>
            <a:ext cx="83820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>
              <a:spcBef>
                <a:spcPct val="20000"/>
              </a:spcBef>
            </a:pPr>
            <a:endParaRPr lang="en-US" sz="3200" b="1" dirty="0" smtClean="0"/>
          </a:p>
          <a:p>
            <a:pPr marL="1371600" indent="-1371600">
              <a:spcBef>
                <a:spcPct val="20000"/>
              </a:spcBef>
              <a:defRPr/>
            </a:pPr>
            <a:endParaRPr lang="en-US" sz="128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r>
              <a:rPr lang="en-US" sz="12800" b="1" dirty="0" err="1" smtClean="0">
                <a:sym typeface="Wingdings" pitchFamily="2" charset="2"/>
              </a:rPr>
              <a:t>Multifile</a:t>
            </a:r>
            <a:r>
              <a:rPr lang="en-US" sz="12800" b="1" dirty="0" smtClean="0">
                <a:sym typeface="Wingdings" pitchFamily="2" charset="2"/>
              </a:rPr>
              <a:t> programs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  </a:t>
            </a:r>
          </a:p>
          <a:p>
            <a:pPr marL="1371600" indent="-1371600">
              <a:spcBef>
                <a:spcPct val="20000"/>
              </a:spcBef>
              <a:buFontTx/>
              <a:buChar char="-"/>
              <a:defRPr/>
            </a:pPr>
            <a:r>
              <a:rPr lang="en-US" sz="14400" dirty="0" smtClean="0">
                <a:sym typeface="Wingdings" pitchFamily="2" charset="2"/>
              </a:rPr>
              <a:t>In real life programming, one </a:t>
            </a:r>
            <a:r>
              <a:rPr lang="en-US" sz="14400" i="1" dirty="0" smtClean="0">
                <a:sym typeface="Wingdings" pitchFamily="2" charset="2"/>
              </a:rPr>
              <a:t>source</a:t>
            </a:r>
            <a:r>
              <a:rPr lang="en-US" sz="14400" dirty="0" smtClean="0">
                <a:sym typeface="Wingdings" pitchFamily="2" charset="2"/>
              </a:rPr>
              <a:t> file compiled separately and linked with many other </a:t>
            </a:r>
            <a:r>
              <a:rPr lang="en-US" sz="14400" i="1" dirty="0" smtClean="0">
                <a:sym typeface="Wingdings" pitchFamily="2" charset="2"/>
              </a:rPr>
              <a:t>object</a:t>
            </a:r>
            <a:r>
              <a:rPr lang="en-US" sz="14400" dirty="0" smtClean="0">
                <a:sym typeface="Wingdings" pitchFamily="2" charset="2"/>
              </a:rPr>
              <a:t> codes.</a:t>
            </a:r>
          </a:p>
          <a:p>
            <a:pPr marL="1371600" indent="-1371600">
              <a:spcBef>
                <a:spcPct val="20000"/>
              </a:spcBef>
              <a:defRPr/>
            </a:pPr>
            <a:endParaRPr lang="en-US" sz="14400" dirty="0" smtClean="0">
              <a:sym typeface="Wingdings" pitchFamily="2" charset="2"/>
            </a:endParaRPr>
          </a:p>
          <a:p>
            <a:pPr marL="1371600" indent="-1371600">
              <a:spcBef>
                <a:spcPct val="20000"/>
              </a:spcBef>
              <a:buFontTx/>
              <a:buChar char="-"/>
              <a:defRPr/>
            </a:pPr>
            <a:r>
              <a:rPr lang="en-US" sz="14400" dirty="0" smtClean="0">
                <a:sym typeface="Wingdings" pitchFamily="2" charset="2"/>
              </a:rPr>
              <a:t>If a variable is external, then  multiple source files can use that variable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</a:p>
          <a:p>
            <a:pPr marL="1371600" indent="-1371600">
              <a:spcBef>
                <a:spcPct val="20000"/>
              </a:spcBef>
              <a:defRPr/>
            </a:pPr>
            <a:r>
              <a:rPr lang="en-US" sz="12800" dirty="0" smtClean="0">
                <a:sym typeface="Wingdings" pitchFamily="2" charset="2"/>
              </a:rPr>
              <a:t>	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00347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990600" y="1219200"/>
            <a:ext cx="7848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Declaration: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Syntax:–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	</a:t>
            </a:r>
            <a:r>
              <a:rPr lang="en-US" sz="3200" dirty="0" err="1" smtClean="0"/>
              <a:t>dataType</a:t>
            </a:r>
            <a:r>
              <a:rPr lang="en-US" sz="3200" dirty="0" smtClean="0"/>
              <a:t>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ArrayName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integer-expression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Same type as the underlying type of the array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Array Index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– the expression between the square brackets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Ex: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	</a:t>
            </a:r>
            <a:r>
              <a:rPr lang="en-US" sz="3200" dirty="0" err="1" smtClean="0"/>
              <a:t>int</a:t>
            </a:r>
            <a:r>
              <a:rPr lang="en-US" sz="3200" dirty="0" smtClean="0"/>
              <a:t>  A[10];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Single dimensional array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524000"/>
            <a:ext cx="7772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A[5] = {2, 4, 8, 16, 32};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Static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B[20] = {2, 4, 8, 16, 32};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Unspecified elements are guaranteed to be zero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C[4] = {2, 4, 8, 16, 32};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Error — compiler detects too many initial values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D[5] = {2*n, 4*n, 8*n, 16*n, 32*n};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array initialized to expressions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Array Initialization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524000"/>
            <a:ext cx="84582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kumimoji="0" lang="en-US" sz="3200" b="1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sz="3200" dirty="0" smtClean="0">
                <a:solidFill>
                  <a:srgbClr val="0070C0"/>
                </a:solidFill>
              </a:rPr>
              <a:t>Declaration: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Syntax:–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Data Type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ArrayName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integer-expression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] [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integer-expression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Same type as the underlying type of the array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32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Eg</a:t>
            </a:r>
            <a:r>
              <a:rPr kumimoji="0" lang="en-US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:   </a:t>
            </a:r>
            <a:r>
              <a:rPr kumimoji="0" lang="en-US" sz="32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matrix_A</a:t>
            </a:r>
            <a:r>
              <a:rPr kumimoji="0" lang="en-US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[4][3];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Two dimensional Array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914400" y="1524000"/>
            <a:ext cx="7772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Eg1:   </a:t>
            </a:r>
            <a:r>
              <a:rPr kumimoji="0" lang="en-US" sz="32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matrix_A</a:t>
            </a:r>
            <a:r>
              <a:rPr kumimoji="0" lang="en-US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[2][3]={3,1,3,5,6,7};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i="1" dirty="0" err="1" smtClean="0"/>
              <a:t>Intialize</a:t>
            </a:r>
            <a:r>
              <a:rPr lang="en-US" sz="3200" i="1" dirty="0" smtClean="0"/>
              <a:t>   3,1,3 in first row and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i="1" dirty="0"/>
              <a:t> </a:t>
            </a:r>
            <a:r>
              <a:rPr lang="en-US" sz="3200" i="1" dirty="0" smtClean="0"/>
              <a:t>                5,6,7 in second row.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i="1" dirty="0" smtClean="0"/>
              <a:t>Eg2: </a:t>
            </a:r>
            <a:r>
              <a:rPr lang="en-US" sz="3200" i="1" dirty="0" err="1" smtClean="0"/>
              <a:t>int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matrix_B</a:t>
            </a:r>
            <a:r>
              <a:rPr lang="en-US" sz="3200" i="1" dirty="0" smtClean="0"/>
              <a:t>[2][3]={[3,1,3},{5,6,7}};</a:t>
            </a:r>
          </a:p>
          <a:p>
            <a:pPr lvl="0">
              <a:spcBef>
                <a:spcPct val="20000"/>
              </a:spcBef>
              <a:defRPr/>
            </a:pPr>
            <a:r>
              <a:rPr lang="en-US" sz="3200" i="1" dirty="0" err="1"/>
              <a:t>Intialize</a:t>
            </a:r>
            <a:r>
              <a:rPr lang="en-US" sz="3200" i="1" dirty="0"/>
              <a:t>   3,1,3 in first row and </a:t>
            </a:r>
          </a:p>
          <a:p>
            <a:pPr lvl="0">
              <a:spcBef>
                <a:spcPct val="20000"/>
              </a:spcBef>
              <a:defRPr/>
            </a:pPr>
            <a:r>
              <a:rPr lang="en-US" sz="3200" i="1" dirty="0"/>
              <a:t>                 5,6,7 in second row.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38200" y="304800"/>
            <a:ext cx="7696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Initializing Two dimensional Array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838200" y="1524000"/>
            <a:ext cx="8153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kumimoji="0" lang="en-US" sz="3200" b="1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Declaration: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Syntax:–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Data Type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ArrayName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integer-expression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] [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integer-      	expression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]….[integer-expression]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Same type as the underlying type of the array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Eg</a:t>
            </a:r>
            <a:r>
              <a:rPr kumimoji="0" lang="en-US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:   </a:t>
            </a:r>
            <a:r>
              <a:rPr kumimoji="0" lang="en-US" sz="32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i="1" dirty="0"/>
              <a:t> </a:t>
            </a:r>
            <a:r>
              <a:rPr kumimoji="0" lang="en-US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A[4][3]….[4];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u="sng" dirty="0" smtClean="0">
                <a:latin typeface="+mj-lt"/>
                <a:ea typeface="+mj-ea"/>
                <a:cs typeface="+mj-cs"/>
              </a:rPr>
              <a:t>Multi dimensional Array</a:t>
            </a:r>
            <a:endParaRPr kumimoji="0" lang="en-US" sz="4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7FDDA-56AA-417A-81A4-43809EBEE78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8610600" cy="476250"/>
          </a:xfrm>
        </p:spPr>
        <p:txBody>
          <a:bodyPr/>
          <a:lstStyle/>
          <a:p>
            <a:r>
              <a:rPr lang="en-US" dirty="0" smtClean="0"/>
              <a:t>Prepared  By:  </a:t>
            </a:r>
            <a:r>
              <a:rPr lang="en-US" dirty="0" err="1" smtClean="0"/>
              <a:t>T.Anandhi</a:t>
            </a:r>
            <a:r>
              <a:rPr lang="en-US" dirty="0" smtClean="0"/>
              <a:t>(Guest Lecturer),dept. of </a:t>
            </a:r>
            <a:r>
              <a:rPr lang="en-US" dirty="0" err="1" smtClean="0"/>
              <a:t>Comp.Sc</a:t>
            </a:r>
            <a:r>
              <a:rPr lang="en-US" dirty="0" smtClean="0"/>
              <a:t>, </a:t>
            </a:r>
            <a:r>
              <a:rPr lang="en-US" dirty="0" err="1" smtClean="0"/>
              <a:t>PAC,Cuddalore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276</TotalTime>
  <Words>1699</Words>
  <Application>Microsoft Office PowerPoint</Application>
  <PresentationFormat>On-screen Show (4:3)</PresentationFormat>
  <Paragraphs>742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Solstice</vt:lpstr>
      <vt:lpstr> Unit  III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140</cp:revision>
  <dcterms:created xsi:type="dcterms:W3CDTF">2020-10-27T15:33:43Z</dcterms:created>
  <dcterms:modified xsi:type="dcterms:W3CDTF">2020-12-07T12:53:14Z</dcterms:modified>
</cp:coreProperties>
</file>